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57" r:id="rId3"/>
    <p:sldId id="258" r:id="rId4"/>
    <p:sldId id="269" r:id="rId5"/>
    <p:sldId id="259" r:id="rId6"/>
    <p:sldId id="260" r:id="rId7"/>
    <p:sldId id="261" r:id="rId8"/>
    <p:sldId id="262" r:id="rId9"/>
    <p:sldId id="271" r:id="rId10"/>
    <p:sldId id="273" r:id="rId11"/>
    <p:sldId id="265" r:id="rId12"/>
    <p:sldId id="266" r:id="rId13"/>
    <p:sldId id="272" r:id="rId14"/>
    <p:sldId id="274" r:id="rId15"/>
    <p:sldId id="275" r:id="rId16"/>
    <p:sldId id="276" r:id="rId17"/>
    <p:sldId id="277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gnon, Marilou" userId="017145e2-22c4-4938-8074-e0e541cb74de" providerId="ADAL" clId="{1869FF17-2298-4BFC-959D-EECF87EE10B7}"/>
    <pc:docChg chg="custSel modSld">
      <pc:chgData name="Gagnon, Marilou" userId="017145e2-22c4-4938-8074-e0e541cb74de" providerId="ADAL" clId="{1869FF17-2298-4BFC-959D-EECF87EE10B7}" dt="2024-11-08T17:50:12.568" v="19" actId="14100"/>
      <pc:docMkLst>
        <pc:docMk/>
      </pc:docMkLst>
      <pc:sldChg chg="modSp mod">
        <pc:chgData name="Gagnon, Marilou" userId="017145e2-22c4-4938-8074-e0e541cb74de" providerId="ADAL" clId="{1869FF17-2298-4BFC-959D-EECF87EE10B7}" dt="2024-11-08T17:50:12.568" v="19" actId="14100"/>
        <pc:sldMkLst>
          <pc:docMk/>
          <pc:sldMk cId="2359221374" sldId="256"/>
        </pc:sldMkLst>
        <pc:spChg chg="mod">
          <ac:chgData name="Gagnon, Marilou" userId="017145e2-22c4-4938-8074-e0e541cb74de" providerId="ADAL" clId="{1869FF17-2298-4BFC-959D-EECF87EE10B7}" dt="2024-11-08T17:50:12.568" v="19" actId="14100"/>
          <ac:spMkLst>
            <pc:docMk/>
            <pc:sldMk cId="2359221374" sldId="256"/>
            <ac:spMk id="2" creationId="{2CDC6718-E14E-49DC-AD1C-96FF71E76E1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6241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656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8808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4172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6433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2227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704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5867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2228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2090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8554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0700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DC6718-E14E-49DC-AD1C-96FF71E76E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9188822" cy="2541431"/>
          </a:xfrm>
        </p:spPr>
        <p:txBody>
          <a:bodyPr>
            <a:normAutofit/>
          </a:bodyPr>
          <a:lstStyle/>
          <a:p>
            <a:r>
              <a:rPr lang="fr-CA" dirty="0"/>
              <a:t>Mobiliser pour gagner ? Oui, mais comment?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BA4D7A0-4B2C-4E39-BEEA-FBB6415A24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1729909"/>
          </a:xfrm>
        </p:spPr>
        <p:txBody>
          <a:bodyPr/>
          <a:lstStyle/>
          <a:p>
            <a:r>
              <a:rPr lang="fr-CA" dirty="0"/>
              <a:t>Jean-Noël Grenier</a:t>
            </a:r>
          </a:p>
          <a:p>
            <a:r>
              <a:rPr lang="fr-CA" dirty="0"/>
              <a:t>Professeur titulaire, Département des relations industrielles</a:t>
            </a:r>
          </a:p>
          <a:p>
            <a:r>
              <a:rPr lang="fr-CA" dirty="0"/>
              <a:t>Université Laval, Québec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359221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14B4CF-DF2A-47A9-BC1A-AFBB267F1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Constats de départ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E915AE-EDA0-4FE0-9096-6B73B536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4199727"/>
          </a:xfrm>
        </p:spPr>
        <p:txBody>
          <a:bodyPr/>
          <a:lstStyle/>
          <a:p>
            <a:r>
              <a:rPr lang="fr-CA" dirty="0"/>
              <a:t>Le pouvoir syndical, le rapport de force face à l’employeur, repose en grande partie sur l’appui et la mobilisation des membres</a:t>
            </a:r>
          </a:p>
          <a:p>
            <a:r>
              <a:rPr lang="fr-CA" dirty="0"/>
              <a:t>Le contexte contemporain est animé par des forces contradictoires dont un marché du travail favorable aux revendications </a:t>
            </a:r>
            <a:r>
              <a:rPr lang="fr-CA" b="1" dirty="0"/>
              <a:t>mais un individualisme et scepticisme envers l’action collective</a:t>
            </a:r>
          </a:p>
          <a:p>
            <a:r>
              <a:rPr lang="fr-CA" dirty="0"/>
              <a:t>Les milieux de travail sont de plus en plus diversifiés</a:t>
            </a:r>
          </a:p>
          <a:p>
            <a:r>
              <a:rPr lang="fr-CA" dirty="0"/>
              <a:t>L’action syndicale ne peut être limitée à la gestion de la convention collective et du mécontentement des salarié.es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693198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4DE36A-5B25-46E2-9D2D-9711C0652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573707"/>
          </a:xfrm>
        </p:spPr>
        <p:txBody>
          <a:bodyPr/>
          <a:lstStyle/>
          <a:p>
            <a:r>
              <a:rPr lang="fr-CA" dirty="0"/>
              <a:t>Plan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069CD13-089A-4FBA-BD8F-CCF5479C7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378226"/>
            <a:ext cx="9603275" cy="4675255"/>
          </a:xfrm>
        </p:spPr>
        <p:txBody>
          <a:bodyPr>
            <a:normAutofit/>
          </a:bodyPr>
          <a:lstStyle/>
          <a:p>
            <a:r>
              <a:rPr lang="fr-CA" dirty="0"/>
              <a:t>1. Le Rapport de Force</a:t>
            </a:r>
          </a:p>
          <a:p>
            <a:r>
              <a:rPr lang="fr-CA" dirty="0"/>
              <a:t>2. Le mouvement «Organizing to Win»</a:t>
            </a:r>
          </a:p>
          <a:p>
            <a:r>
              <a:rPr lang="fr-CA" dirty="0"/>
              <a:t>3. Particularités du contexte québécois des relations de travail</a:t>
            </a:r>
          </a:p>
          <a:p>
            <a:r>
              <a:rPr lang="fr-CA" dirty="0"/>
              <a:t>4. «Organizing to Win» comme un processus de transformation syndicale et d’engagement des membres</a:t>
            </a:r>
          </a:p>
          <a:p>
            <a:r>
              <a:rPr lang="fr-CA" dirty="0"/>
              <a:t>5. Une étude de cas</a:t>
            </a:r>
          </a:p>
          <a:p>
            <a:r>
              <a:rPr lang="fr-CA" dirty="0"/>
              <a:t>Questions et échanges avec la salle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180753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35F60-DBF0-4005-9984-4976B5B1F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6" y="357809"/>
            <a:ext cx="9520158" cy="742933"/>
          </a:xfrm>
        </p:spPr>
        <p:txBody>
          <a:bodyPr>
            <a:normAutofit/>
          </a:bodyPr>
          <a:lstStyle/>
          <a:p>
            <a:r>
              <a:rPr lang="fr-CA" dirty="0"/>
              <a:t>1. Le Rapport de force</a:t>
            </a:r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DD527572-40AA-4BC3-8626-5BF94AA11134}"/>
              </a:ext>
            </a:extLst>
          </p:cNvPr>
          <p:cNvSpPr/>
          <p:nvPr/>
        </p:nvSpPr>
        <p:spPr>
          <a:xfrm>
            <a:off x="2915479" y="2629694"/>
            <a:ext cx="6692347" cy="27432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14E16B6-CBA3-4F84-81EB-D970A650153B}"/>
              </a:ext>
            </a:extLst>
          </p:cNvPr>
          <p:cNvSpPr txBox="1"/>
          <p:nvPr/>
        </p:nvSpPr>
        <p:spPr>
          <a:xfrm>
            <a:off x="5142243" y="1606193"/>
            <a:ext cx="2238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Agenda syndical</a:t>
            </a:r>
          </a:p>
          <a:p>
            <a:r>
              <a:rPr lang="fr-CA" dirty="0"/>
              <a:t>Les buts et les objectifs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4577252-55A4-4818-A070-BDE730C2C8C8}"/>
              </a:ext>
            </a:extLst>
          </p:cNvPr>
          <p:cNvSpPr txBox="1"/>
          <p:nvPr/>
        </p:nvSpPr>
        <p:spPr>
          <a:xfrm>
            <a:off x="954157" y="4678017"/>
            <a:ext cx="21998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Solidarité interne</a:t>
            </a:r>
          </a:p>
          <a:p>
            <a:r>
              <a:rPr lang="fr-CA" dirty="0"/>
              <a:t>Mobilisation des membres</a:t>
            </a:r>
          </a:p>
          <a:p>
            <a:r>
              <a:rPr lang="fr-CA" dirty="0"/>
              <a:t>Négociation collective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EDC0AD-36B1-4C97-A391-945E6ED5F600}"/>
              </a:ext>
            </a:extLst>
          </p:cNvPr>
          <p:cNvSpPr txBox="1"/>
          <p:nvPr/>
        </p:nvSpPr>
        <p:spPr>
          <a:xfrm>
            <a:off x="9607826" y="4678017"/>
            <a:ext cx="23158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Solidarité externe</a:t>
            </a:r>
          </a:p>
          <a:p>
            <a:r>
              <a:rPr lang="fr-CA" dirty="0"/>
              <a:t>Alliances </a:t>
            </a:r>
          </a:p>
          <a:p>
            <a:r>
              <a:rPr lang="fr-CA" dirty="0"/>
              <a:t>Actions politiques et sociales</a:t>
            </a:r>
          </a:p>
        </p:txBody>
      </p:sp>
    </p:spTree>
    <p:extLst>
      <p:ext uri="{BB962C8B-B14F-4D97-AF65-F5344CB8AC3E}">
        <p14:creationId xmlns:p14="http://schemas.microsoft.com/office/powerpoint/2010/main" val="3421776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70A560-B331-483C-849B-8DAE5078B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2. Le mouvement Organizing to Win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7A6B39-96F6-433D-9BCD-83E6B8A785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Origines aux États-Unis (Labor Notes)</a:t>
            </a:r>
          </a:p>
          <a:p>
            <a:r>
              <a:rPr lang="fr-CA" dirty="0"/>
              <a:t>Taux de syndicalisation en chute libre</a:t>
            </a:r>
          </a:p>
          <a:p>
            <a:r>
              <a:rPr lang="fr-CA" dirty="0"/>
              <a:t>Désengagement des membres</a:t>
            </a:r>
          </a:p>
          <a:p>
            <a:r>
              <a:rPr lang="fr-CA" dirty="0"/>
              <a:t>Insatisfactions envers les structures syndicales et le contrôle des actions locales et des stratégies de négociation par les organisations nationales centralisées</a:t>
            </a:r>
          </a:p>
          <a:p>
            <a:r>
              <a:rPr lang="fr-CA" dirty="0"/>
              <a:t>Appui de la population et appui politique en désintégration </a:t>
            </a:r>
          </a:p>
        </p:txBody>
      </p:sp>
    </p:spTree>
    <p:extLst>
      <p:ext uri="{BB962C8B-B14F-4D97-AF65-F5344CB8AC3E}">
        <p14:creationId xmlns:p14="http://schemas.microsoft.com/office/powerpoint/2010/main" val="2456641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1A6797-58F0-47AB-B101-5D5B2AB04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533951"/>
          </a:xfrm>
        </p:spPr>
        <p:txBody>
          <a:bodyPr/>
          <a:lstStyle/>
          <a:p>
            <a:r>
              <a:rPr lang="fr-CA" dirty="0"/>
              <a:t>Origines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2CBE94-0143-4402-851D-16D15429D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6" y="1355735"/>
            <a:ext cx="9520158" cy="4872787"/>
          </a:xfrm>
        </p:spPr>
        <p:txBody>
          <a:bodyPr/>
          <a:lstStyle/>
          <a:p>
            <a:r>
              <a:rPr lang="fr-CA" dirty="0"/>
              <a:t>Justice for Janitors, Bad Ass Teachers, TDU, Hospitality Workers, Farm Workers, Mass Electrical Workers, </a:t>
            </a:r>
          </a:p>
          <a:p>
            <a:endParaRPr lang="fr-CA" dirty="0"/>
          </a:p>
          <a:p>
            <a:r>
              <a:rPr lang="fr-CA" dirty="0"/>
              <a:t>Rencontres fréquentes des militantes et militants organisées par Labor Notes</a:t>
            </a:r>
          </a:p>
          <a:p>
            <a:pPr lvl="1"/>
            <a:r>
              <a:rPr lang="fr-CA" dirty="0"/>
              <a:t>Empouvoirement des membres et démocratisation</a:t>
            </a:r>
          </a:p>
          <a:p>
            <a:pPr lvl="1"/>
            <a:r>
              <a:rPr lang="fr-CA" dirty="0"/>
              <a:t>Proactivité syndicale</a:t>
            </a:r>
          </a:p>
          <a:p>
            <a:pPr lvl="1"/>
            <a:r>
              <a:rPr lang="fr-CA" dirty="0"/>
              <a:t>Élargir l’action syndicale au-delà de la convention collective</a:t>
            </a:r>
          </a:p>
          <a:p>
            <a:pPr lvl="1"/>
            <a:r>
              <a:rPr lang="fr-CA" dirty="0"/>
              <a:t>Créer une nouvelle génération de leaders locaux</a:t>
            </a:r>
          </a:p>
          <a:p>
            <a:pPr lvl="1"/>
            <a:r>
              <a:rPr lang="fr-CA" dirty="0"/>
              <a:t>Démocratisation</a:t>
            </a:r>
          </a:p>
          <a:p>
            <a:pPr lvl="1"/>
            <a:r>
              <a:rPr lang="fr-CA" dirty="0"/>
              <a:t>Alliances avec syndicats et la communauté</a:t>
            </a:r>
          </a:p>
        </p:txBody>
      </p:sp>
    </p:spTree>
    <p:extLst>
      <p:ext uri="{BB962C8B-B14F-4D97-AF65-F5344CB8AC3E}">
        <p14:creationId xmlns:p14="http://schemas.microsoft.com/office/powerpoint/2010/main" val="2035252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22F189-9470-4818-ADAC-E248ABA83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3. Contexte québécois (travail.gouv.qc.ca/publications, années diverses)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35DF31-50B8-4445-8E3C-6D94610B3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CA" dirty="0"/>
              <a:t>Économie de PME </a:t>
            </a:r>
          </a:p>
          <a:p>
            <a:r>
              <a:rPr lang="fr-CA" dirty="0"/>
              <a:t>Taux de syndicalisation fort dans les secteurs et services publics</a:t>
            </a:r>
          </a:p>
          <a:p>
            <a:r>
              <a:rPr lang="fr-CA" dirty="0"/>
              <a:t>En légère baisse dans le secteur privé surtout dans les secteurs de la fabrication et des ressources naturelles</a:t>
            </a:r>
          </a:p>
          <a:p>
            <a:r>
              <a:rPr lang="fr-CA" dirty="0"/>
              <a:t>En hausse chez les femmes mais en baisse chez les hommes</a:t>
            </a:r>
          </a:p>
          <a:p>
            <a:r>
              <a:rPr lang="fr-CA" dirty="0"/>
              <a:t>Conventions collectives de 48 mois et plus sont très fréquentes</a:t>
            </a:r>
          </a:p>
          <a:p>
            <a:r>
              <a:rPr lang="fr-CA" dirty="0"/>
              <a:t>La vaste majorité des unités de négociation comptent moins de 100 personnes salariées</a:t>
            </a:r>
          </a:p>
          <a:p>
            <a:r>
              <a:rPr lang="fr-CA" dirty="0"/>
              <a:t>La durée des conflits et leur nombre sont en hausse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175349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03ABBE-E061-4906-8329-4790A4DA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6" y="304801"/>
            <a:ext cx="9520158" cy="1548954"/>
          </a:xfrm>
        </p:spPr>
        <p:txBody>
          <a:bodyPr>
            <a:normAutofit fontScale="90000"/>
          </a:bodyPr>
          <a:lstStyle/>
          <a:p>
            <a:r>
              <a:rPr lang="fr-CA" dirty="0"/>
              <a:t>4. «Organizing to Win» comme un processus de transformation syndicale et d’engagement des membres</a:t>
            </a:r>
            <a:br>
              <a:rPr lang="fr-CA" dirty="0"/>
            </a:b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5DDADC-E3E2-4BA8-8BD7-7E2C77C93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6" y="2015732"/>
            <a:ext cx="9520158" cy="3868233"/>
          </a:xfrm>
        </p:spPr>
        <p:txBody>
          <a:bodyPr>
            <a:normAutofit/>
          </a:bodyPr>
          <a:lstStyle/>
          <a:p>
            <a:r>
              <a:rPr lang="fr-CA" dirty="0"/>
              <a:t>Faire autrement et élargir le champ d’action syndicale</a:t>
            </a:r>
          </a:p>
          <a:p>
            <a:endParaRPr lang="fr-CA" dirty="0"/>
          </a:p>
          <a:p>
            <a:r>
              <a:rPr lang="fr-CA" dirty="0"/>
              <a:t>Prouver aux membres la valeur de l’action collective et de l’implication</a:t>
            </a:r>
          </a:p>
          <a:p>
            <a:pPr lvl="1"/>
            <a:r>
              <a:rPr lang="fr-CA" dirty="0"/>
              <a:t>D’agent négociateur à agent mobilisateur</a:t>
            </a:r>
          </a:p>
          <a:p>
            <a:pPr lvl="1"/>
            <a:endParaRPr lang="fr-CA" dirty="0"/>
          </a:p>
          <a:p>
            <a:r>
              <a:rPr lang="fr-CA" dirty="0"/>
              <a:t>Que les salarié.es s’approprient leur syndicat</a:t>
            </a:r>
          </a:p>
          <a:p>
            <a:pPr lvl="1"/>
            <a:r>
              <a:rPr lang="fr-CA" dirty="0"/>
              <a:t>Salarié.es mobilisé.es = </a:t>
            </a:r>
            <a:r>
              <a:rPr lang="fr-CA" u="sng" dirty="0"/>
              <a:t>RESSOURCES </a:t>
            </a:r>
            <a:r>
              <a:rPr lang="fr-CA" dirty="0"/>
              <a:t>et </a:t>
            </a:r>
            <a:r>
              <a:rPr lang="fr-CA" u="sng" dirty="0"/>
              <a:t>CAPACITÉS</a:t>
            </a:r>
            <a:r>
              <a:rPr lang="fr-CA" dirty="0"/>
              <a:t> d’ACTION</a:t>
            </a:r>
          </a:p>
        </p:txBody>
      </p:sp>
    </p:spTree>
    <p:extLst>
      <p:ext uri="{BB962C8B-B14F-4D97-AF65-F5344CB8AC3E}">
        <p14:creationId xmlns:p14="http://schemas.microsoft.com/office/powerpoint/2010/main" val="3656120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FDD589-C4E4-49DB-8AB5-BC7AFC634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Mobilisation?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FF340C-27D2-4A1A-BCFF-196CFF00E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Selon Kelly (1998), la présence d’une injustice au travail n’est pas suffisante pour susciter la mobilisation;</a:t>
            </a:r>
          </a:p>
          <a:p>
            <a:r>
              <a:rPr lang="fr-CA" dirty="0"/>
              <a:t>L’injustice au travail doit être mobilisée et elle est un point d’entrée pour la mobilisation des membres;</a:t>
            </a:r>
          </a:p>
          <a:p>
            <a:endParaRPr lang="fr-CA" dirty="0"/>
          </a:p>
          <a:p>
            <a:pPr lvl="1"/>
            <a:r>
              <a:rPr lang="fr-CA" dirty="0"/>
              <a:t>Le sentiment d’injustice peut conduire à des réflexes individuels de protection</a:t>
            </a:r>
          </a:p>
          <a:p>
            <a:pPr lvl="1"/>
            <a:r>
              <a:rPr lang="fr-CA" dirty="0"/>
              <a:t>Le sentiment d’injustice peut conduire à des réflexes collectifs et à des actions pour faire changer les choses </a:t>
            </a:r>
          </a:p>
        </p:txBody>
      </p:sp>
    </p:spTree>
    <p:extLst>
      <p:ext uri="{BB962C8B-B14F-4D97-AF65-F5344CB8AC3E}">
        <p14:creationId xmlns:p14="http://schemas.microsoft.com/office/powerpoint/2010/main" val="420499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39C5DF-BA90-4326-9149-757685A14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 rôle du Leadership proactif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5E23AC-9E68-4029-80E4-77D798F4B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A" dirty="0"/>
              <a:t>Selon Bradbury et al. (2014), et Darlington (2018)</a:t>
            </a:r>
          </a:p>
          <a:p>
            <a:pPr lvl="1"/>
            <a:r>
              <a:rPr lang="fr-CA" dirty="0"/>
              <a:t>Les syndicats peuvent utiliser les sentiments d’injustice afin de mobiliser les membres derrière un projet qui vise à corriger une situation</a:t>
            </a:r>
          </a:p>
          <a:p>
            <a:pPr lvl="1"/>
            <a:r>
              <a:rPr lang="fr-CA" dirty="0"/>
              <a:t>Cela exige un leadership proactif plutôt que réactif</a:t>
            </a:r>
          </a:p>
          <a:p>
            <a:pPr lvl="1"/>
            <a:r>
              <a:rPr lang="fr-CA" dirty="0"/>
              <a:t>Un leadership partagé au sein de l’organisation syndicale</a:t>
            </a:r>
          </a:p>
          <a:p>
            <a:endParaRPr lang="fr-CA" dirty="0"/>
          </a:p>
          <a:p>
            <a:r>
              <a:rPr lang="fr-CA" dirty="0"/>
              <a:t>Qu’est-ce que le Leadership proactif?</a:t>
            </a:r>
          </a:p>
          <a:p>
            <a:pPr lvl="1"/>
            <a:r>
              <a:rPr lang="fr-CA" dirty="0"/>
              <a:t>Aller au-devant des membres </a:t>
            </a:r>
          </a:p>
          <a:p>
            <a:pPr lvl="1"/>
            <a:r>
              <a:rPr lang="fr-CA" dirty="0"/>
              <a:t>Écouter les membres et les laisser s’exprimer</a:t>
            </a:r>
          </a:p>
          <a:p>
            <a:pPr lvl="1"/>
            <a:r>
              <a:rPr lang="fr-CA" dirty="0"/>
              <a:t>Construire les actions avec les membres</a:t>
            </a:r>
          </a:p>
        </p:txBody>
      </p:sp>
    </p:spTree>
    <p:extLst>
      <p:ext uri="{BB962C8B-B14F-4D97-AF65-F5344CB8AC3E}">
        <p14:creationId xmlns:p14="http://schemas.microsoft.com/office/powerpoint/2010/main" val="2053295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039FAD-E27B-4C05-B753-99F7DA386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0479" y="492794"/>
            <a:ext cx="9520158" cy="530227"/>
          </a:xfrm>
        </p:spPr>
        <p:txBody>
          <a:bodyPr>
            <a:normAutofit fontScale="90000"/>
          </a:bodyPr>
          <a:lstStyle/>
          <a:p>
            <a:r>
              <a:rPr lang="fr-CA" dirty="0"/>
              <a:t>Exemple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5CE7C13-879B-48DD-8A53-48154FDC4D9F}"/>
              </a:ext>
            </a:extLst>
          </p:cNvPr>
          <p:cNvSpPr/>
          <p:nvPr/>
        </p:nvSpPr>
        <p:spPr>
          <a:xfrm>
            <a:off x="3845688" y="2263445"/>
            <a:ext cx="4052097" cy="16600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dirty="0"/>
              <a:t>Une membre est préoccupée ou se croit lésée par rapport à la conciliation travail-hors travail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C6B62955-FE1E-4B8F-9609-CF9C590B2E3E}"/>
              </a:ext>
            </a:extLst>
          </p:cNvPr>
          <p:cNvCxnSpPr>
            <a:cxnSpLocks/>
          </p:cNvCxnSpPr>
          <p:nvPr/>
        </p:nvCxnSpPr>
        <p:spPr>
          <a:xfrm flipV="1">
            <a:off x="5844211" y="1809646"/>
            <a:ext cx="0" cy="3561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e 8">
            <a:extLst>
              <a:ext uri="{FF2B5EF4-FFF2-40B4-BE49-F238E27FC236}">
                <a16:creationId xmlns:a16="http://schemas.microsoft.com/office/drawing/2014/main" id="{AE0DEF54-0DEE-44CD-A7E7-3543AFB1FEE1}"/>
              </a:ext>
            </a:extLst>
          </p:cNvPr>
          <p:cNvSpPr/>
          <p:nvPr/>
        </p:nvSpPr>
        <p:spPr>
          <a:xfrm>
            <a:off x="4260900" y="1064937"/>
            <a:ext cx="3127504" cy="7007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600" dirty="0"/>
              <a:t>Partager par d’autres membres?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1F2936C-69F1-4B49-8B45-9B35F475D0D5}"/>
              </a:ext>
            </a:extLst>
          </p:cNvPr>
          <p:cNvSpPr/>
          <p:nvPr/>
        </p:nvSpPr>
        <p:spPr>
          <a:xfrm>
            <a:off x="8780834" y="177596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/>
              <a:t>oui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826BBBDC-0D03-453B-8EA1-8AA6E2A0AF35}"/>
              </a:ext>
            </a:extLst>
          </p:cNvPr>
          <p:cNvCxnSpPr/>
          <p:nvPr/>
        </p:nvCxnSpPr>
        <p:spPr>
          <a:xfrm>
            <a:off x="9238034" y="2690368"/>
            <a:ext cx="0" cy="3824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lipse 14">
            <a:extLst>
              <a:ext uri="{FF2B5EF4-FFF2-40B4-BE49-F238E27FC236}">
                <a16:creationId xmlns:a16="http://schemas.microsoft.com/office/drawing/2014/main" id="{7F3CB78F-AC37-4719-9CA9-3219D6A6A639}"/>
              </a:ext>
            </a:extLst>
          </p:cNvPr>
          <p:cNvSpPr/>
          <p:nvPr/>
        </p:nvSpPr>
        <p:spPr>
          <a:xfrm>
            <a:off x="8254063" y="3097177"/>
            <a:ext cx="1967941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/>
              <a:t>Rencontre collective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9A8716B3-BD4C-4025-AB71-DB056C8631EE}"/>
              </a:ext>
            </a:extLst>
          </p:cNvPr>
          <p:cNvSpPr/>
          <p:nvPr/>
        </p:nvSpPr>
        <p:spPr>
          <a:xfrm>
            <a:off x="8465074" y="4658138"/>
            <a:ext cx="1989863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/>
              <a:t>Prise de parole et leadership?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0F4E1ADA-12C0-458D-A6CE-7C880238240C}"/>
              </a:ext>
            </a:extLst>
          </p:cNvPr>
          <p:cNvCxnSpPr>
            <a:cxnSpLocks/>
          </p:cNvCxnSpPr>
          <p:nvPr/>
        </p:nvCxnSpPr>
        <p:spPr>
          <a:xfrm>
            <a:off x="9238033" y="4104684"/>
            <a:ext cx="0" cy="553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lipse 20">
            <a:extLst>
              <a:ext uri="{FF2B5EF4-FFF2-40B4-BE49-F238E27FC236}">
                <a16:creationId xmlns:a16="http://schemas.microsoft.com/office/drawing/2014/main" id="{D8A8659B-4161-4C5E-99A5-0D02262D9AB8}"/>
              </a:ext>
            </a:extLst>
          </p:cNvPr>
          <p:cNvSpPr/>
          <p:nvPr/>
        </p:nvSpPr>
        <p:spPr>
          <a:xfrm>
            <a:off x="1815559" y="1855412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600" dirty="0"/>
              <a:t>Non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28035D80-7D69-4CAF-B620-9E5C43D6E542}"/>
              </a:ext>
            </a:extLst>
          </p:cNvPr>
          <p:cNvCxnSpPr>
            <a:cxnSpLocks/>
          </p:cNvCxnSpPr>
          <p:nvPr/>
        </p:nvCxnSpPr>
        <p:spPr>
          <a:xfrm>
            <a:off x="7371262" y="1648755"/>
            <a:ext cx="1392430" cy="4874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lipse 23">
            <a:extLst>
              <a:ext uri="{FF2B5EF4-FFF2-40B4-BE49-F238E27FC236}">
                <a16:creationId xmlns:a16="http://schemas.microsoft.com/office/drawing/2014/main" id="{8F248CFB-8267-4DE5-9412-1CBD28DBD029}"/>
              </a:ext>
            </a:extLst>
          </p:cNvPr>
          <p:cNvSpPr/>
          <p:nvPr/>
        </p:nvSpPr>
        <p:spPr>
          <a:xfrm>
            <a:off x="35955" y="3182918"/>
            <a:ext cx="1934035" cy="11520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/>
              <a:t>Griefs individuels?</a:t>
            </a: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8E976323-14E8-4D6E-B69C-CE0742A0CAA0}"/>
              </a:ext>
            </a:extLst>
          </p:cNvPr>
          <p:cNvSpPr/>
          <p:nvPr/>
        </p:nvSpPr>
        <p:spPr>
          <a:xfrm>
            <a:off x="1969995" y="3228429"/>
            <a:ext cx="2098409" cy="11065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600" dirty="0"/>
              <a:t>Rencontre collective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98BE167E-89FE-479F-9D5A-815424D10690}"/>
              </a:ext>
            </a:extLst>
          </p:cNvPr>
          <p:cNvCxnSpPr>
            <a:cxnSpLocks/>
          </p:cNvCxnSpPr>
          <p:nvPr/>
        </p:nvCxnSpPr>
        <p:spPr>
          <a:xfrm>
            <a:off x="2476893" y="2769812"/>
            <a:ext cx="253065" cy="4131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4DE2C8D4-3BFD-475C-81BE-7F806A9C06C1}"/>
              </a:ext>
            </a:extLst>
          </p:cNvPr>
          <p:cNvCxnSpPr/>
          <p:nvPr/>
        </p:nvCxnSpPr>
        <p:spPr>
          <a:xfrm flipH="1">
            <a:off x="1219200" y="2584174"/>
            <a:ext cx="596359" cy="5130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7C6C5666-9CA3-4A68-86CD-7A02CCC00561}"/>
              </a:ext>
            </a:extLst>
          </p:cNvPr>
          <p:cNvCxnSpPr>
            <a:cxnSpLocks/>
          </p:cNvCxnSpPr>
          <p:nvPr/>
        </p:nvCxnSpPr>
        <p:spPr>
          <a:xfrm>
            <a:off x="1969989" y="4027655"/>
            <a:ext cx="0" cy="6146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4A74ACE2-DEA2-4F62-B306-812B333B224C}"/>
              </a:ext>
            </a:extLst>
          </p:cNvPr>
          <p:cNvCxnSpPr>
            <a:cxnSpLocks/>
          </p:cNvCxnSpPr>
          <p:nvPr/>
        </p:nvCxnSpPr>
        <p:spPr>
          <a:xfrm flipV="1">
            <a:off x="3193774" y="5282227"/>
            <a:ext cx="1245697" cy="177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0B05849F-996A-4B26-BA56-AD453B7BBFDE}"/>
              </a:ext>
            </a:extLst>
          </p:cNvPr>
          <p:cNvCxnSpPr>
            <a:cxnSpLocks/>
          </p:cNvCxnSpPr>
          <p:nvPr/>
        </p:nvCxnSpPr>
        <p:spPr>
          <a:xfrm flipH="1">
            <a:off x="6440558" y="5446643"/>
            <a:ext cx="20245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Ellipse 38">
            <a:extLst>
              <a:ext uri="{FF2B5EF4-FFF2-40B4-BE49-F238E27FC236}">
                <a16:creationId xmlns:a16="http://schemas.microsoft.com/office/drawing/2014/main" id="{71C985EB-F693-44CC-8340-9410CB22CD44}"/>
              </a:ext>
            </a:extLst>
          </p:cNvPr>
          <p:cNvSpPr/>
          <p:nvPr/>
        </p:nvSpPr>
        <p:spPr>
          <a:xfrm>
            <a:off x="4810539" y="4240697"/>
            <a:ext cx="1630019" cy="17890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/>
              <a:t>Plan d’action des membres </a:t>
            </a:r>
          </a:p>
        </p:txBody>
      </p: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CE741BF7-4E1F-4536-8AD1-3681A4CD883A}"/>
              </a:ext>
            </a:extLst>
          </p:cNvPr>
          <p:cNvCxnSpPr>
            <a:cxnSpLocks/>
          </p:cNvCxnSpPr>
          <p:nvPr/>
        </p:nvCxnSpPr>
        <p:spPr>
          <a:xfrm flipH="1">
            <a:off x="2924014" y="1598966"/>
            <a:ext cx="1365608" cy="6328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B0F8D017-71C8-42C9-A321-828DD4EACB13}"/>
              </a:ext>
            </a:extLst>
          </p:cNvPr>
          <p:cNvSpPr/>
          <p:nvPr/>
        </p:nvSpPr>
        <p:spPr>
          <a:xfrm>
            <a:off x="975058" y="4711149"/>
            <a:ext cx="1989863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/>
              <a:t>Prise de parole et leadership?</a:t>
            </a:r>
          </a:p>
        </p:txBody>
      </p:sp>
    </p:spTree>
    <p:extLst>
      <p:ext uri="{BB962C8B-B14F-4D97-AF65-F5344CB8AC3E}">
        <p14:creationId xmlns:p14="http://schemas.microsoft.com/office/powerpoint/2010/main" val="26842185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5F1368-CC7F-4CB7-80F9-72B6B9D3E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6" y="804520"/>
            <a:ext cx="9520158" cy="587136"/>
          </a:xfrm>
        </p:spPr>
        <p:txBody>
          <a:bodyPr/>
          <a:lstStyle/>
          <a:p>
            <a:r>
              <a:rPr lang="fr-CA" dirty="0"/>
              <a:t>Observations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BF01ECB-2DB6-4A12-BDCB-F78767E1B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6" y="1525402"/>
            <a:ext cx="9520158" cy="4703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dirty="0"/>
              <a:t>Un processus de changement et de transformation qui</a:t>
            </a:r>
          </a:p>
          <a:p>
            <a:pPr lvl="1"/>
            <a:r>
              <a:rPr lang="fr-CA" dirty="0"/>
              <a:t>est Incertain</a:t>
            </a:r>
          </a:p>
          <a:p>
            <a:pPr lvl="1"/>
            <a:r>
              <a:rPr lang="fr-CA" dirty="0"/>
              <a:t>est Sujet à des modifications</a:t>
            </a:r>
          </a:p>
          <a:p>
            <a:pPr lvl="1"/>
            <a:r>
              <a:rPr lang="fr-CA" dirty="0"/>
              <a:t>marqué par des Essais et des Erreurs</a:t>
            </a:r>
          </a:p>
          <a:p>
            <a:pPr lvl="1"/>
            <a:r>
              <a:rPr lang="fr-CA" dirty="0"/>
              <a:t>permet d’identifier des Leaders et de les Activer</a:t>
            </a:r>
          </a:p>
          <a:p>
            <a:pPr lvl="1"/>
            <a:r>
              <a:rPr lang="fr-CA" dirty="0"/>
              <a:t>demande des investissements en Temps et Ressources</a:t>
            </a:r>
          </a:p>
          <a:p>
            <a:pPr lvl="1"/>
            <a:r>
              <a:rPr lang="fr-CA" dirty="0"/>
              <a:t>exige que l’on repense le rôle des instances, des membres, des délégué.es et des services aux membres et aux syndicats</a:t>
            </a:r>
          </a:p>
        </p:txBody>
      </p:sp>
    </p:spTree>
    <p:extLst>
      <p:ext uri="{BB962C8B-B14F-4D97-AF65-F5344CB8AC3E}">
        <p14:creationId xmlns:p14="http://schemas.microsoft.com/office/powerpoint/2010/main" val="95589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8204F2-D9D3-431B-8DF9-4117B3B4D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Qui permet de mieux connaître les membres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833D22-2C28-4E51-AA32-9D85B83F6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/>
              <a:t>Selon Labor Notes (Bradbury et al. 2014), les actions doivent viser à mobiliser les groupes les plus engagés d’abord et les autres par la suite:</a:t>
            </a:r>
          </a:p>
          <a:p>
            <a:pPr lvl="1"/>
            <a:r>
              <a:rPr lang="fr-CA" dirty="0"/>
              <a:t>Les militantes, les engagé.es, les sympathisants</a:t>
            </a:r>
          </a:p>
          <a:p>
            <a:pPr lvl="1"/>
            <a:r>
              <a:rPr lang="fr-CA" dirty="0"/>
              <a:t>Les apathiques</a:t>
            </a:r>
          </a:p>
          <a:p>
            <a:pPr lvl="1"/>
            <a:r>
              <a:rPr lang="fr-CA" dirty="0"/>
              <a:t>Les hostiles</a:t>
            </a:r>
          </a:p>
        </p:txBody>
      </p:sp>
    </p:spTree>
    <p:extLst>
      <p:ext uri="{BB962C8B-B14F-4D97-AF65-F5344CB8AC3E}">
        <p14:creationId xmlns:p14="http://schemas.microsoft.com/office/powerpoint/2010/main" val="2981658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083866-B84F-45DE-A347-764BD3FA8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6" y="251791"/>
            <a:ext cx="9520158" cy="940905"/>
          </a:xfrm>
        </p:spPr>
        <p:txBody>
          <a:bodyPr>
            <a:normAutofit/>
          </a:bodyPr>
          <a:lstStyle/>
          <a:p>
            <a:r>
              <a:rPr lang="fr-CA" dirty="0"/>
              <a:t>5. Le cas du SPUL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10CAFE-BC90-4BB5-B6DB-81EEB0A9C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/>
              <a:t>Un syndicat apathique et peu mobilisé</a:t>
            </a:r>
          </a:p>
          <a:p>
            <a:endParaRPr lang="fr-CA" dirty="0"/>
          </a:p>
          <a:p>
            <a:r>
              <a:rPr lang="fr-CA" dirty="0"/>
              <a:t>Participation aux décisions très faible et organisation Top-Down</a:t>
            </a:r>
          </a:p>
          <a:p>
            <a:endParaRPr lang="fr-CA" dirty="0"/>
          </a:p>
          <a:p>
            <a:r>
              <a:rPr lang="fr-CA" dirty="0"/>
              <a:t>Négociation difficile en vue et besoin de mobilisation</a:t>
            </a:r>
          </a:p>
          <a:p>
            <a:pPr lvl="1"/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932352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AA7F5E-8CB0-468F-8EE6-809BA5F1B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Initiatives syndicales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D6D342-1AD7-46F4-9DC1-CD8241152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A" dirty="0"/>
              <a:t>Changements des façons de faire (2 ans avant la négociation)</a:t>
            </a:r>
          </a:p>
          <a:p>
            <a:pPr lvl="1"/>
            <a:r>
              <a:rPr lang="fr-CA" dirty="0"/>
              <a:t>Formation des délégué.es pour animer des groupes</a:t>
            </a:r>
          </a:p>
          <a:p>
            <a:pPr lvl="1"/>
            <a:r>
              <a:rPr lang="fr-CA" dirty="0"/>
              <a:t>Rencontres et campagne d’information et de sensibilisation</a:t>
            </a:r>
          </a:p>
          <a:p>
            <a:pPr lvl="1"/>
            <a:r>
              <a:rPr lang="fr-CA" dirty="0"/>
              <a:t>Consultation des membres quant à ce qu’ils veulent du syndicat, les activités et les actions à entreprendre</a:t>
            </a:r>
          </a:p>
          <a:p>
            <a:pPr lvl="1"/>
            <a:r>
              <a:rPr lang="fr-CA" dirty="0"/>
              <a:t>Appels à la participation active des membres dans la préparation technique et politique de la négociation</a:t>
            </a:r>
          </a:p>
          <a:p>
            <a:pPr lvl="1"/>
            <a:r>
              <a:rPr lang="fr-CA" dirty="0"/>
              <a:t>Appels à projet et activités et mise en place de groupes de travail</a:t>
            </a:r>
          </a:p>
          <a:p>
            <a:pPr lvl="2"/>
            <a:r>
              <a:rPr lang="fr-CA" dirty="0"/>
              <a:t>Coordonner par le comité de mobilisation</a:t>
            </a:r>
          </a:p>
          <a:p>
            <a:pPr lvl="2"/>
            <a:r>
              <a:rPr lang="fr-CA" dirty="0"/>
              <a:t>Organiser par les membres de chacun des groupes de travail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327058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3E644D-FEB3-481A-B695-152077C7D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Résultats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8E1601-99AC-48B4-A107-B1EB83DF3E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/>
              <a:t>Mobilisation sans précédent de 75%-90% des membres avant et pendant la négociation</a:t>
            </a:r>
          </a:p>
          <a:p>
            <a:r>
              <a:rPr lang="fr-CA" dirty="0"/>
              <a:t>Rétention de plusieurs militantes et militants pour appuyer le CEX dans l’après négociation (leadership partagé et ressources)</a:t>
            </a:r>
          </a:p>
          <a:p>
            <a:r>
              <a:rPr lang="fr-CA" dirty="0"/>
              <a:t>Actions de mobilisation inusités et créatives par les membres et pour les membres</a:t>
            </a:r>
          </a:p>
          <a:p>
            <a:endParaRPr lang="fr-CA" dirty="0"/>
          </a:p>
          <a:p>
            <a:r>
              <a:rPr lang="fr-CA" dirty="0"/>
              <a:t>Le Défi est le maintien dans le temps ….</a:t>
            </a:r>
          </a:p>
        </p:txBody>
      </p:sp>
    </p:spTree>
    <p:extLst>
      <p:ext uri="{BB962C8B-B14F-4D97-AF65-F5344CB8AC3E}">
        <p14:creationId xmlns:p14="http://schemas.microsoft.com/office/powerpoint/2010/main" val="6398270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3939DF-C44A-4390-8527-7EAB708A4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Synthèse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11A31A-2A04-4227-BFEC-9C1A24F69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A" dirty="0"/>
              <a:t>Organizing to Win propose un retour vers le futur </a:t>
            </a:r>
          </a:p>
          <a:p>
            <a:endParaRPr lang="fr-CA" dirty="0"/>
          </a:p>
          <a:p>
            <a:r>
              <a:rPr lang="fr-CA" dirty="0"/>
              <a:t>Le but ultime est de renforcer le pouvoir syndical en améliorant la solidarité interne et en multipliant les ressources de pouvoir</a:t>
            </a:r>
          </a:p>
          <a:p>
            <a:endParaRPr lang="fr-CA" dirty="0"/>
          </a:p>
          <a:p>
            <a:r>
              <a:rPr lang="fr-CA" dirty="0"/>
              <a:t>Faire des engagé.es des militant.es</a:t>
            </a:r>
          </a:p>
          <a:p>
            <a:r>
              <a:rPr lang="fr-CA" dirty="0"/>
              <a:t>Faire des sympatisant.es des engagé.es</a:t>
            </a:r>
          </a:p>
          <a:p>
            <a:r>
              <a:rPr lang="fr-CA" dirty="0"/>
              <a:t>Faire des apathiques des sympatisant.es</a:t>
            </a:r>
          </a:p>
        </p:txBody>
      </p:sp>
    </p:spTree>
    <p:extLst>
      <p:ext uri="{BB962C8B-B14F-4D97-AF65-F5344CB8AC3E}">
        <p14:creationId xmlns:p14="http://schemas.microsoft.com/office/powerpoint/2010/main" val="3367728494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e">
  <a:themeElements>
    <a:clrScheme name="Galerie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erie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e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237</TotalTime>
  <Words>990</Words>
  <Application>Microsoft Office PowerPoint</Application>
  <PresentationFormat>Grand écran</PresentationFormat>
  <Paragraphs>126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0" baseType="lpstr">
      <vt:lpstr>Arial</vt:lpstr>
      <vt:lpstr>Palatino Linotype</vt:lpstr>
      <vt:lpstr>Galerie</vt:lpstr>
      <vt:lpstr>Mobiliser pour gagner ? Oui, mais comment?</vt:lpstr>
      <vt:lpstr>Constats de départ</vt:lpstr>
      <vt:lpstr>Plan</vt:lpstr>
      <vt:lpstr>1. Le Rapport de force</vt:lpstr>
      <vt:lpstr>2. Le mouvement Organizing to Win</vt:lpstr>
      <vt:lpstr>Origines</vt:lpstr>
      <vt:lpstr>3. Contexte québécois (travail.gouv.qc.ca/publications, années diverses)</vt:lpstr>
      <vt:lpstr>4. «Organizing to Win» comme un processus de transformation syndicale et d’engagement des membres </vt:lpstr>
      <vt:lpstr>Mobilisation?</vt:lpstr>
      <vt:lpstr>Le rôle du Leadership proactif</vt:lpstr>
      <vt:lpstr>Exemple</vt:lpstr>
      <vt:lpstr>Observations</vt:lpstr>
      <vt:lpstr>Qui permet de mieux connaître les membres</vt:lpstr>
      <vt:lpstr>5. Le cas du SPUL</vt:lpstr>
      <vt:lpstr>Initiatives syndicales</vt:lpstr>
      <vt:lpstr>Résultats</vt:lpstr>
      <vt:lpstr>Synthèse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Organiser pour gagner ? Oui, mais comment?</dc:title>
  <dc:creator>Jean-Noël Grenier</dc:creator>
  <cp:lastModifiedBy>Gagnon, Marilou</cp:lastModifiedBy>
  <cp:revision>22</cp:revision>
  <dcterms:created xsi:type="dcterms:W3CDTF">2024-11-06T16:26:42Z</dcterms:created>
  <dcterms:modified xsi:type="dcterms:W3CDTF">2024-11-08T17:50:12Z</dcterms:modified>
</cp:coreProperties>
</file>