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59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719"/>
  </p:normalViewPr>
  <p:slideViewPr>
    <p:cSldViewPr snapToGrid="0">
      <p:cViewPr varScale="1">
        <p:scale>
          <a:sx n="78" d="100"/>
          <a:sy n="78" d="100"/>
        </p:scale>
        <p:origin x="9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7F160-90BA-3B49-9883-7163B60E9666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04832-0068-2143-BA7E-AEA0EBBB66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241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ACD7B-1F24-8A1C-24C7-6E313136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B675EA99-F71A-CCD8-6B54-F7275DC9C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1A738C-8F5E-114F-8321-6AC717CE6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364A99-315D-B6BD-5CD7-58FAD5261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031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E25B6-6969-4EE4-D751-E0097BAA8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1F364590-5460-E269-7010-06C934A44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5D65B2-03D9-1EE6-D229-9691E6D97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7A4292-8B4F-F42C-2660-451D72243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47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EBBD3-67BB-05AC-BCA5-F8D419C5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0204F5BA-83F4-61D1-0670-A049B3296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1262F1-9B2F-93A1-E2A3-7AF0DA4FB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50EF8F-D697-7ACC-3BFB-65A6FFF3C1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8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89065-7382-D4B6-8F50-E1F03A053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CF7538-CDD5-5EFD-ABE2-A04C0F0C0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2F504-304E-7C54-D867-B748C1DA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ACEF96-6645-CCAB-3E92-695353C6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64B403-A462-6FFE-22FD-1C1E515D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11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135E9-20FE-8243-3B34-C6293370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7A0371-4C64-1001-A7DB-3DE442BD2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0F9FB8-2B4D-49D4-C0DB-8138DBD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395C1B-BD31-A163-33EC-C4444947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BB3DE7-1CC3-DA99-2253-7182221A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63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9759C4-F1AA-F727-54F2-04540AC1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B2EB91-1A3A-3CB9-9744-6304FFEA6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05C505-A287-F1C9-8CA2-C22E99C5F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E7604C-74F2-ABE7-A6D1-FA6077CF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5ABB48-1FCD-C94D-1121-0A0A2983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90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5D43E-7488-2A18-D466-251C2374D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45D14C-EC75-7263-55A8-864FD3B4A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A5D0BF-6536-BD49-F88A-234F07268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D8AE37-33A6-C8E2-559E-AD7DC0551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7DBB0A-6C67-17C3-6507-03DEBA61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795736-73F5-1E25-33B4-D05E3280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08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C3409-BBA5-2751-28C9-2462C9C1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F4295B-4D23-D242-5CD1-FEBAE944E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CD682-D745-68B6-6245-D083FE772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5C2386-2B9E-6AD0-8E5A-482595E84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0BF05BD-C92F-B42A-6DB0-F4D0DF109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9F1C16-AA4A-EBB9-4EAD-06FD3142B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22E1EB-3E05-CCAE-F6E1-EDD4FA364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DB53EE7-039B-6ACF-52FA-D963AAEE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27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CF075-8263-AB3A-0150-D94C72EA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46E008-5E4C-8187-047D-225E2200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4ADA7C-129F-747B-F9C6-A8DA196E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E1E629-F071-A11E-85FE-3FF213AF5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7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E7E1EA-43E8-D5ED-5CDD-8B4E5FBBF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9AC837-BB80-3A45-3984-A1521306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D079F-820B-4B3A-B123-07623586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48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BC3B5-97E2-F0C3-C21C-3BE4F9C4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12C460-8FE4-493E-D026-E4AA716DD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286474-0A5A-DB26-1E89-3C77D4015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6C5CE2-F997-ADD4-D7D8-68222BA92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074C17-ABCF-868C-AE09-9B6E4642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04F5A0-6FB4-DDFD-A3E0-7302E6F4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88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C2D67-E0EF-7894-6D8B-D8D277C3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A2986D-C736-37DB-D448-3F743063D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084841A-3F76-15C3-56EA-DB1C5C5BB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A21E76-ADFF-6B30-213A-8AC28828B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627031-47D3-0777-BB73-06BA8D92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EA0CF1-88A7-C60A-2063-864118E6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81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9A3E9-C180-B8F1-A8DE-DACF94B4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41A166-3D1D-FD12-3288-DDD77E133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C429E9-777D-B0C2-B98A-848F9E805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A3620C-A83B-CE9E-958C-5D68EACD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E15CE5-7B69-419E-C86E-DFF4F431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1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59453F3-FC9D-512F-EC25-755953453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606ABE-EA87-8CCE-C83C-0C1AAB782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3B3A8D-3248-072A-520E-3EBC0B6F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C9FEF1-0D3A-7A9C-1DE6-38FDC4DD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A7AF83-43D0-F413-94CB-8E9E95104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733657-32FB-5C5C-345B-1C72B77AD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596484-0083-A524-3047-290A22A62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933328-ED97-DF66-BCBB-13C371E7D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B95CB5-B3D1-4843-B5E4-0421F0C13B8F}" type="datetimeFigureOut">
              <a:rPr lang="fr-FR" smtClean="0"/>
              <a:t>14/11/2024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087C40-94F9-0636-D241-22753AD4F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60F5AF-6DDF-F7DD-7E91-D706E9C6E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79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csd.qc.ca/formation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csd.qc.ca/formation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98BE9978-B87E-8B2D-C02A-367FFB16F4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7506CF-CDE8-0D7B-6BF9-DAF35B74FCDB}"/>
              </a:ext>
            </a:extLst>
          </p:cNvPr>
          <p:cNvSpPr txBox="1"/>
          <p:nvPr/>
        </p:nvSpPr>
        <p:spPr>
          <a:xfrm>
            <a:off x="385542" y="5460017"/>
            <a:ext cx="75490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</a:rPr>
              <a:t>Formation et mobilisation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701B43-A259-36E7-AE02-A275E1194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0582" y="4687294"/>
            <a:ext cx="2341418" cy="21799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1A9F4C-4D83-3010-D6BD-8E535E38B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80046" y="-234773"/>
            <a:ext cx="5286664" cy="49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0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37635-97CB-8531-E0DB-BD92EC2E2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DD6FB01B-5F1B-F989-921E-4B517E34B9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95C6B7-971F-47D8-393F-8A15CDE665C7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F93AD9-299C-A762-C791-672B7831A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Comment la formation peut-elle contribuer à la mobilisation?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34C1F1-2733-9F27-8837-1EDF51FB8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6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9BAD3D-16C5-7079-4A95-A4A402FFBE72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CB140D-9C5E-BAC6-C7E4-E2127332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Outils concrets pour développer: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B85AFD7-8CDB-2B32-EF94-42CD5CE40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>
            <a:normAutofit/>
          </a:bodyPr>
          <a:lstStyle/>
          <a:p>
            <a:pPr lvl="1">
              <a:spcBef>
                <a:spcPts val="1800"/>
              </a:spcBef>
            </a:pPr>
            <a:r>
              <a:rPr lang="fr-FR" sz="4000" dirty="0"/>
              <a:t>Une meilleure compréhension des enjeux</a:t>
            </a:r>
          </a:p>
          <a:p>
            <a:pPr lvl="1">
              <a:spcBef>
                <a:spcPts val="1800"/>
              </a:spcBef>
            </a:pPr>
            <a:r>
              <a:rPr lang="fr-FR" sz="4000" dirty="0"/>
              <a:t>Des compétences stratégiques</a:t>
            </a:r>
          </a:p>
          <a:p>
            <a:pPr lvl="1">
              <a:spcBef>
                <a:spcPts val="1800"/>
              </a:spcBef>
            </a:pPr>
            <a:r>
              <a:rPr lang="fr-FR" sz="4000" dirty="0"/>
              <a:t>De la solidarité et de l’action collective</a:t>
            </a:r>
          </a:p>
          <a:p>
            <a:pPr lvl="1">
              <a:spcBef>
                <a:spcPts val="1800"/>
              </a:spcBef>
            </a:pPr>
            <a:r>
              <a:rPr lang="fr-FR" sz="4000" dirty="0"/>
              <a:t>De l’autonomie et de l’</a:t>
            </a:r>
            <a:r>
              <a:rPr lang="fr-FR" sz="4000" dirty="0" err="1"/>
              <a:t>empowerment</a:t>
            </a:r>
            <a:endParaRPr lang="fr-FR" sz="4000" dirty="0"/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CA26FD-EACE-D22E-48EA-B35990EBE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18D044-6DE2-BD6A-D4F5-07EF68210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822D12B-D0D9-C6B8-7B05-A76855376D7F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149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2CF83-7E4C-8372-8781-B71449BC8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755CB179-30EE-4F86-876B-B2F335AD95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832BE4-92EC-805A-1F09-E442E8E56B0C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8DA9CD1-9891-B8A9-54DE-22C121B75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13 formations régionales</a:t>
            </a:r>
            <a:br>
              <a:rPr lang="fr-FR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13 formations nationales</a:t>
            </a:r>
            <a:br>
              <a:rPr lang="fr-FR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15 </a:t>
            </a:r>
            <a:r>
              <a:rPr lang="fr-FR" b="1" dirty="0" err="1">
                <a:solidFill>
                  <a:schemeClr val="bg1"/>
                </a:solidFill>
              </a:rPr>
              <a:t>militant·es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br>
              <a:rPr lang="fr-FR" b="1" dirty="0">
                <a:solidFill>
                  <a:schemeClr val="bg1"/>
                </a:solidFill>
              </a:rPr>
            </a:br>
            <a:br>
              <a:rPr lang="fr-FR" b="1" dirty="0">
                <a:solidFill>
                  <a:schemeClr val="bg1"/>
                </a:solidFill>
              </a:rPr>
            </a:b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25E62F5-A78D-BB08-C8BC-CE81DB255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57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8CCB5-DF64-E80D-152C-577A5EA14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8C1DB582-F392-661C-ABA4-BC6F55B919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59D51F-CE01-4EBC-05AD-D0761EE3FBDE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3A9B183-1F55-6D92-6B0D-305BE8923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Autofit/>
          </a:bodyPr>
          <a:lstStyle/>
          <a:p>
            <a:r>
              <a:rPr lang="fr-FR" sz="4400" b="1" dirty="0">
                <a:solidFill>
                  <a:schemeClr val="bg1"/>
                </a:solidFill>
              </a:rPr>
              <a:t>Diane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Matthieu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Johanie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Philippe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Véronique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Émile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Cynthia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Michaël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Isabelle</a:t>
            </a:r>
            <a:br>
              <a:rPr lang="fr-FR" sz="4400" b="1" dirty="0">
                <a:solidFill>
                  <a:schemeClr val="bg1"/>
                </a:solidFill>
              </a:rPr>
            </a:br>
            <a:r>
              <a:rPr lang="fr-FR" sz="4400" b="1" dirty="0">
                <a:solidFill>
                  <a:schemeClr val="bg1"/>
                </a:solidFill>
              </a:rPr>
              <a:t>Marc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3E78E5-8F5E-719B-629A-59105FDB8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7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4E39A-FD3D-1718-F4DC-8B36047A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6131782-DDA2-3D02-1A94-F00B55E42005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C1F89F2-A189-27A4-E595-A473ABFE5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154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Initiation à la vie syndicale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1F5E9AD-4C7D-9B6B-043A-9A4334179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9369"/>
            <a:ext cx="10515600" cy="45660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b="1" dirty="0"/>
              <a:t>Johanie Dupras Renaud</a:t>
            </a:r>
            <a:r>
              <a:rPr lang="fr-FR" dirty="0"/>
              <a:t>, Saguenay-Lac-Saint-Jean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dirty="0"/>
              <a:t>Véronique </a:t>
            </a:r>
            <a:r>
              <a:rPr lang="fr-FR" b="1" dirty="0" err="1"/>
              <a:t>Quirion</a:t>
            </a:r>
            <a:r>
              <a:rPr lang="fr-FR" dirty="0"/>
              <a:t>, Estrie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b="1" i="1" dirty="0"/>
              <a:t>Dates à venir</a:t>
            </a:r>
          </a:p>
          <a:p>
            <a:pPr marL="0" indent="0">
              <a:buNone/>
            </a:pPr>
            <a:endParaRPr lang="fr-FR" sz="3100" b="1" dirty="0"/>
          </a:p>
          <a:p>
            <a:pPr marL="0" indent="0">
              <a:buNone/>
            </a:pPr>
            <a:r>
              <a:rPr lang="fr-FR" dirty="0"/>
              <a:t>9-10 janvier		Estrie et Mauricie-Centre du </a:t>
            </a:r>
            <a:r>
              <a:rPr lang="fr-FR" dirty="0" err="1"/>
              <a:t>Qc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16-17 janvier		Québec – Chaudière-Appalaches</a:t>
            </a:r>
          </a:p>
          <a:p>
            <a:pPr marL="0" indent="0">
              <a:buNone/>
            </a:pPr>
            <a:r>
              <a:rPr lang="fr-FR" dirty="0"/>
              <a:t>13-14 février		Richelieu-Yamaska et Montréal</a:t>
            </a:r>
          </a:p>
          <a:p>
            <a:pPr marL="0" indent="0">
              <a:buNone/>
            </a:pPr>
            <a:r>
              <a:rPr lang="fr-FR" dirty="0"/>
              <a:t>28-29 avril		Estrie et Québec-Chaudière-Appalaches et Mauricie</a:t>
            </a:r>
          </a:p>
          <a:p>
            <a:pPr marL="0" indent="0">
              <a:buNone/>
            </a:pPr>
            <a:r>
              <a:rPr lang="fr-FR" dirty="0"/>
              <a:t>15-16 mai		Saguenay-Lac-Saint-Jean</a:t>
            </a:r>
          </a:p>
          <a:p>
            <a:pPr marL="0" indent="0">
              <a:buNone/>
            </a:pPr>
            <a:r>
              <a:rPr lang="fr-FR" dirty="0"/>
              <a:t>22-23 mai		Richelieu-Yamaska et Montréal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8E09F-19A6-C847-D6F4-2C0F28C76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417765-E975-F2B8-C616-6D74E5417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0421D8C-96F2-1A65-2C3B-1BDD27C2B797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781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D6B04-81EA-FA36-246C-B86FBFA4A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0CF017D-26C1-56A5-7056-1190979738EE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7CCA0C9-D7DE-32AF-2731-D7ED15E00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154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Rôle de </a:t>
            </a:r>
            <a:r>
              <a:rPr lang="fr-FR" b="1" dirty="0" err="1">
                <a:solidFill>
                  <a:schemeClr val="accent1"/>
                </a:solidFill>
              </a:rPr>
              <a:t>dirigeant·es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81937A5-B9F4-FAA1-886F-B6C8540F3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395"/>
            <a:ext cx="10515600" cy="45660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fr-FR" sz="3000" b="1" dirty="0"/>
          </a:p>
          <a:p>
            <a:pPr marL="0" indent="0" algn="ctr">
              <a:buNone/>
            </a:pPr>
            <a:r>
              <a:rPr lang="fr-FR" sz="2600" b="1" dirty="0"/>
              <a:t>Philippe Cloutier, </a:t>
            </a:r>
            <a:r>
              <a:rPr lang="fr-FR" sz="2600" dirty="0"/>
              <a:t>Québec Chaudière-Appalaches</a:t>
            </a:r>
          </a:p>
          <a:p>
            <a:pPr marL="0" indent="0" algn="ctr">
              <a:buNone/>
            </a:pPr>
            <a:endParaRPr lang="fr-FR" sz="2600" dirty="0"/>
          </a:p>
          <a:p>
            <a:pPr marL="0" indent="0" algn="ctr">
              <a:buNone/>
            </a:pPr>
            <a:r>
              <a:rPr lang="fr-FR" sz="2600" b="1" dirty="0"/>
              <a:t>Isabelle Daigle, </a:t>
            </a:r>
            <a:r>
              <a:rPr lang="fr-FR" sz="2600" dirty="0"/>
              <a:t>Mauricie Centre-du-Québec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b="1" i="1" dirty="0"/>
              <a:t>Dates à venir</a:t>
            </a:r>
          </a:p>
          <a:p>
            <a:pPr marL="0" indent="0">
              <a:buNone/>
            </a:pPr>
            <a:endParaRPr lang="fr-FR" sz="3100" b="1" dirty="0"/>
          </a:p>
          <a:p>
            <a:pPr marL="0" indent="0">
              <a:buNone/>
            </a:pPr>
            <a:r>
              <a:rPr lang="fr-FR" sz="2600" dirty="0"/>
              <a:t>11-12-13 décembre	Estrie et Mauricie- Centre du </a:t>
            </a:r>
            <a:r>
              <a:rPr lang="fr-FR" sz="2600" dirty="0" err="1"/>
              <a:t>Qc</a:t>
            </a:r>
            <a:endParaRPr lang="fr-FR" sz="2600" dirty="0"/>
          </a:p>
          <a:p>
            <a:pPr marL="0" indent="0">
              <a:buNone/>
            </a:pPr>
            <a:r>
              <a:rPr lang="fr-FR" sz="2600" dirty="0"/>
              <a:t>5-6-7 février 		Estrie et Mauricie-Centre du </a:t>
            </a:r>
            <a:r>
              <a:rPr lang="fr-FR" sz="2600" dirty="0" err="1"/>
              <a:t>Qc</a:t>
            </a:r>
            <a:endParaRPr lang="fr-FR" sz="2600" dirty="0"/>
          </a:p>
          <a:p>
            <a:pPr marL="0" indent="0">
              <a:buNone/>
            </a:pPr>
            <a:r>
              <a:rPr lang="fr-FR" sz="2600" dirty="0"/>
              <a:t>12-13-14 février	Québec – Chaudière-Appalaches</a:t>
            </a:r>
          </a:p>
          <a:p>
            <a:pPr marL="0" indent="0">
              <a:buNone/>
            </a:pPr>
            <a:r>
              <a:rPr lang="fr-FR" sz="2600" dirty="0"/>
              <a:t>9-10-11 avril		Richelieu-Yamaska et Montréal</a:t>
            </a:r>
          </a:p>
          <a:p>
            <a:pPr marL="0" indent="0">
              <a:buNone/>
            </a:pPr>
            <a:r>
              <a:rPr lang="fr-FR" sz="2600" dirty="0"/>
              <a:t>28-29-30 mai		Saguenay-Lac-Saint-Jean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311E28B-3BC5-F3FC-5FF2-B604EF01F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C9C31D-5312-74B2-DD4A-117C756ED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95E772-37FA-6ABD-E897-685D8BCB9D1A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67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9DEC4-D7B7-D8E2-D4AF-ECD0F4707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787E982-1FB2-DE08-7F6D-6F708A653894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5F870A-FB60-D68D-F2C6-DE4326D3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154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Formations en négociation collective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4340E72-BB38-08F5-0252-491B280EB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395"/>
            <a:ext cx="10515600" cy="45660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fr-FR" sz="3100" b="1" dirty="0"/>
          </a:p>
          <a:p>
            <a:pPr marL="0" indent="0" algn="ctr">
              <a:buNone/>
            </a:pPr>
            <a:r>
              <a:rPr lang="fr-FR" sz="3100" b="1" dirty="0"/>
              <a:t>Matthieu Bissonnette, </a:t>
            </a:r>
            <a:r>
              <a:rPr lang="fr-FR" sz="3100" dirty="0"/>
              <a:t>Estrie</a:t>
            </a:r>
          </a:p>
          <a:p>
            <a:pPr marL="0" indent="0" algn="ctr">
              <a:buNone/>
            </a:pPr>
            <a:endParaRPr lang="fr-FR" sz="3100" dirty="0"/>
          </a:p>
          <a:p>
            <a:pPr marL="0" indent="0" algn="ctr">
              <a:buNone/>
            </a:pPr>
            <a:r>
              <a:rPr lang="fr-FR" sz="3100" b="1" dirty="0"/>
              <a:t>Michaël Bernard, </a:t>
            </a:r>
            <a:r>
              <a:rPr lang="fr-FR" sz="3100" dirty="0"/>
              <a:t>Richelieu-Yamaska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600" b="1" i="1" dirty="0"/>
              <a:t>Dates à venir</a:t>
            </a:r>
          </a:p>
          <a:p>
            <a:pPr marL="0" indent="0">
              <a:buNone/>
            </a:pPr>
            <a:endParaRPr lang="fr-FR" sz="2600" b="1" dirty="0"/>
          </a:p>
          <a:p>
            <a:pPr marL="0" indent="0">
              <a:buNone/>
            </a:pPr>
            <a:r>
              <a:rPr lang="fr-FR" sz="2600" b="1" dirty="0"/>
              <a:t>Préparation à la négociation collective (régional)		Négociation collective</a:t>
            </a:r>
            <a:endParaRPr lang="fr-FR" sz="3100" b="1" dirty="0"/>
          </a:p>
          <a:p>
            <a:pPr marL="0" indent="0">
              <a:buNone/>
            </a:pPr>
            <a:r>
              <a:rPr lang="fr-FR" sz="2600" dirty="0"/>
              <a:t>3-4 février		Richelieu-Yamaska et Montréal	             5-6 février  Drummondville</a:t>
            </a:r>
          </a:p>
          <a:p>
            <a:pPr marL="0" indent="0">
              <a:buNone/>
            </a:pPr>
            <a:r>
              <a:rPr lang="fr-FR" sz="2600" dirty="0"/>
              <a:t>24-25 mars		Estrie et Mauricie-Centre du </a:t>
            </a:r>
            <a:r>
              <a:rPr lang="fr-FR" sz="2600" dirty="0" err="1"/>
              <a:t>Qc</a:t>
            </a:r>
            <a:r>
              <a:rPr lang="fr-FR" sz="2600" dirty="0"/>
              <a:t> 	             2-3 avril      Lévis</a:t>
            </a:r>
          </a:p>
          <a:p>
            <a:pPr marL="0" indent="0">
              <a:buNone/>
            </a:pPr>
            <a:r>
              <a:rPr lang="fr-FR" sz="2600" dirty="0"/>
              <a:t>27 et 28 février		Québec – Chaudière-Appalaches</a:t>
            </a:r>
          </a:p>
          <a:p>
            <a:pPr marL="0" indent="0">
              <a:buNone/>
            </a:pPr>
            <a:r>
              <a:rPr lang="fr-FR" sz="2600" dirty="0"/>
              <a:t>10-11 mars		Saguenay-Lac-Saint-Jean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4D9F540-8B36-C330-1105-AB2183AF8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5C3CF-0887-240B-8345-2B7F76AFE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1E78544-CFAD-9B0F-9C99-8A18C566CC81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686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096A7-BF32-A574-C2C9-629E8E219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C1EEC4B-3734-18D8-1407-9BD755C2D0D9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042C2EF-2E7D-C24E-31BA-403B30C08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154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Communications dans le syndicat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3EFA1F7-936E-3C9D-474B-487A98E0D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395"/>
            <a:ext cx="10515600" cy="45660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fr-FR" sz="3000" b="1" dirty="0"/>
          </a:p>
          <a:p>
            <a:pPr marL="0" indent="0" algn="ctr">
              <a:buNone/>
            </a:pPr>
            <a:r>
              <a:rPr lang="fr-FR" sz="2600" b="1" dirty="0"/>
              <a:t>Diane Verreault, </a:t>
            </a:r>
            <a:r>
              <a:rPr lang="fr-FR" sz="2600" dirty="0"/>
              <a:t>Richelieu-Yamaska</a:t>
            </a:r>
          </a:p>
          <a:p>
            <a:pPr marL="0" indent="0" algn="ctr">
              <a:buNone/>
            </a:pPr>
            <a:endParaRPr lang="fr-FR" sz="2600" dirty="0"/>
          </a:p>
          <a:p>
            <a:pPr marL="0" indent="0" algn="ctr">
              <a:buNone/>
            </a:pPr>
            <a:r>
              <a:rPr lang="fr-FR" sz="2600" b="1" dirty="0"/>
              <a:t>Émile Cardinal, </a:t>
            </a:r>
            <a:r>
              <a:rPr lang="fr-FR" sz="2600" dirty="0"/>
              <a:t>Montréal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b="1" i="1" dirty="0"/>
              <a:t>Dates à venir</a:t>
            </a:r>
          </a:p>
          <a:p>
            <a:pPr marL="0" indent="0">
              <a:buNone/>
            </a:pPr>
            <a:endParaRPr lang="fr-FR" sz="3100" b="1" dirty="0"/>
          </a:p>
          <a:p>
            <a:pPr marL="0" indent="0">
              <a:buNone/>
            </a:pPr>
            <a:r>
              <a:rPr lang="fr-FR" sz="2600" dirty="0"/>
              <a:t>17 février 		Estrie et Mauricie-Centre du </a:t>
            </a:r>
            <a:r>
              <a:rPr lang="fr-FR" sz="2600" dirty="0" err="1"/>
              <a:t>Qc</a:t>
            </a:r>
            <a:endParaRPr lang="fr-FR" sz="2600" dirty="0"/>
          </a:p>
          <a:p>
            <a:pPr marL="0" indent="0">
              <a:buNone/>
            </a:pPr>
            <a:r>
              <a:rPr lang="fr-FR" sz="2600" dirty="0"/>
              <a:t>14 février		Saguenay-Lac-Saint-Jean</a:t>
            </a:r>
          </a:p>
          <a:p>
            <a:pPr marL="0" indent="0">
              <a:buNone/>
            </a:pPr>
            <a:r>
              <a:rPr lang="fr-FR" sz="2600" dirty="0"/>
              <a:t>31 mars		Richelieu-Yamaska et Montréal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B8FD790-9509-1714-63F3-77449BAE9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010968-8F75-90E3-2F33-A0F1B5F46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471CC6-DC34-CEB9-5208-59941DF14530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834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1CC44-3CC1-9380-F3BE-0CF09D295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2B1163-69A2-3BCE-520B-74E14263FDC4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A273B4-4E2A-FB6B-C721-97B66B5C4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2" y="17116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Formations en SST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F7A0460-38F8-475D-CA7A-E0E4B1AE3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407" y="934064"/>
            <a:ext cx="10775321" cy="54667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b="1" dirty="0"/>
              <a:t>Cynthia Gauthier, Mauricie - Centre du Québec</a:t>
            </a:r>
            <a:endParaRPr lang="fr-FR" sz="2400" dirty="0"/>
          </a:p>
          <a:p>
            <a:pPr marL="0" indent="0" algn="ctr">
              <a:buNone/>
            </a:pPr>
            <a:r>
              <a:rPr lang="fr-FR" sz="2400" b="1" dirty="0"/>
              <a:t>Marc Desmarais, </a:t>
            </a:r>
            <a:r>
              <a:rPr lang="fr-FR" sz="2400" dirty="0"/>
              <a:t>Richelieu –Yamaska</a:t>
            </a:r>
          </a:p>
          <a:p>
            <a:pPr marL="0" indent="0" algn="ctr">
              <a:buNone/>
            </a:pPr>
            <a:endParaRPr lang="fr-FR" sz="2900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Formations régionales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Travailler en santé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 droits en réparation professionnelle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Harcèlement psychologique et sexuel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2100" dirty="0">
                <a:solidFill>
                  <a:srgbClr val="000000"/>
                </a:solidFill>
                <a:latin typeface="Arial" panose="020B0604020202020204"/>
              </a:rPr>
              <a:t>Retrait préventif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SIMDUT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noProof="0" dirty="0">
                <a:solidFill>
                  <a:srgbClr val="000000"/>
                </a:solidFill>
                <a:latin typeface="Arial" panose="020B0604020202020204"/>
              </a:rPr>
              <a:t>Toutes les dates sont sur le site web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2"/>
              </a:rPr>
              <a:t>www.csd.qc.ca/formations</a:t>
            </a:r>
            <a:r>
              <a:rPr kumimoji="0" lang="fr-FR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24117E6-E180-E749-A88A-DBA7DFDC1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60B01F-3A1C-9288-832F-283963A33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25E4061-EFBE-7A6F-1A42-E66467B62EBB}"/>
              </a:ext>
            </a:extLst>
          </p:cNvPr>
          <p:cNvSpPr/>
          <p:nvPr/>
        </p:nvSpPr>
        <p:spPr>
          <a:xfrm>
            <a:off x="-16416" y="-220351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CE9241C2-4384-BE47-0A7D-97B2C86FD1D3}"/>
              </a:ext>
            </a:extLst>
          </p:cNvPr>
          <p:cNvSpPr/>
          <p:nvPr/>
        </p:nvSpPr>
        <p:spPr>
          <a:xfrm>
            <a:off x="2713704" y="4934274"/>
            <a:ext cx="530942" cy="2851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90656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8095-AB6E-1D93-5825-08C959AA9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FD505DF-193C-F233-F8E9-9A8A7042B267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F8D0ECB-1608-6AA6-2331-42A7223CC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154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Formations en SST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1071F80-AC34-387C-FC3B-D3CEE54C7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394"/>
            <a:ext cx="10515600" cy="49062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400" b="1" dirty="0"/>
              <a:t>Formations nationales</a:t>
            </a:r>
          </a:p>
          <a:p>
            <a:pPr marL="0" indent="0">
              <a:buNone/>
            </a:pPr>
            <a:r>
              <a:rPr lang="fr-FR" sz="2000" dirty="0"/>
              <a:t>Guide de l’action syndicale en SST </a:t>
            </a:r>
          </a:p>
          <a:p>
            <a:pPr marL="0" indent="0">
              <a:buNone/>
            </a:pPr>
            <a:r>
              <a:rPr lang="fr-FR" sz="2000" dirty="0" err="1"/>
              <a:t>Représentant·e</a:t>
            </a:r>
            <a:r>
              <a:rPr lang="fr-FR" sz="2000" dirty="0"/>
              <a:t> en SST </a:t>
            </a:r>
          </a:p>
          <a:p>
            <a:pPr marL="0" indent="0">
              <a:buNone/>
            </a:pPr>
            <a:r>
              <a:rPr lang="fr-FR" sz="2000" dirty="0"/>
              <a:t>Cadenassage des sources d’énergie</a:t>
            </a:r>
          </a:p>
          <a:p>
            <a:pPr marL="0" indent="0">
              <a:buNone/>
            </a:pPr>
            <a:r>
              <a:rPr lang="fr-FR" sz="2000" dirty="0"/>
              <a:t>Sécurité des machines</a:t>
            </a:r>
          </a:p>
          <a:p>
            <a:pPr marL="0" indent="0">
              <a:buNone/>
            </a:pPr>
            <a:r>
              <a:rPr lang="fr-FR" sz="2000" dirty="0"/>
              <a:t>Prévention des chutes</a:t>
            </a:r>
          </a:p>
          <a:p>
            <a:pPr marL="0" indent="0">
              <a:buNone/>
            </a:pPr>
            <a:r>
              <a:rPr lang="fr-FR" sz="2000" dirty="0"/>
              <a:t>Initiation à la relation d’aide</a:t>
            </a:r>
          </a:p>
          <a:p>
            <a:pPr marL="0" indent="0">
              <a:buNone/>
            </a:pPr>
            <a:r>
              <a:rPr lang="fr-FR" sz="2000" dirty="0"/>
              <a:t>La surdité professionnelle </a:t>
            </a:r>
          </a:p>
          <a:p>
            <a:pPr marL="0" indent="0">
              <a:buNone/>
            </a:pPr>
            <a:r>
              <a:rPr lang="fr-FR" sz="2000" dirty="0"/>
              <a:t>L’ergonomie en milieu de travail</a:t>
            </a:r>
          </a:p>
          <a:p>
            <a:pPr marL="0" indent="0">
              <a:buNone/>
            </a:pPr>
            <a:endParaRPr lang="fr-FR" sz="2000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Toutes les dates sont sur le site web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2"/>
              </a:rPr>
              <a:t>www.csd.qc.ca/formations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BBD285-7282-7AE8-2B92-6CB8387A4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DDCB71-C0A2-692A-12FF-3BF5FD4E9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45844B5-FCCE-2B69-6556-06AF061D3998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98AE58-BF1F-4967-17A6-382DA958E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628" y="4788175"/>
            <a:ext cx="554784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44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DD695-21CB-6968-5626-B8ED3FAF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28EFEF7-0007-56E8-4D21-9695ECBE569E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B2AD982-D7DB-D21F-4758-25CDC2515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426" y="61068"/>
            <a:ext cx="10515600" cy="94643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Formations en SST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E85FAD4-F9F5-3560-3356-FDF161288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394"/>
            <a:ext cx="10515600" cy="490629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400" b="1" dirty="0"/>
              <a:t>Nouvelles formations SST</a:t>
            </a:r>
          </a:p>
          <a:p>
            <a:pPr marL="0" indent="0">
              <a:buNone/>
            </a:pPr>
            <a:r>
              <a:rPr lang="fr-FR" sz="2400" dirty="0"/>
              <a:t>Prévention des chutes		16-17 janvier, Lévis</a:t>
            </a:r>
          </a:p>
          <a:p>
            <a:pPr marL="0" indent="0">
              <a:buNone/>
            </a:pPr>
            <a:r>
              <a:rPr lang="fr-FR" sz="2400" dirty="0"/>
              <a:t>La surdité professionnelle	  	6 décembre, Drummondville</a:t>
            </a:r>
          </a:p>
          <a:p>
            <a:pPr marL="0" indent="0">
              <a:buNone/>
            </a:pPr>
            <a:r>
              <a:rPr lang="fr-FR" sz="2400" dirty="0"/>
              <a:t>L’ergonomie en milieu de travail   28-29 janvier, Lévis</a:t>
            </a:r>
          </a:p>
          <a:p>
            <a:pPr marL="0" indent="0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2400" b="1" dirty="0"/>
              <a:t>À venir!</a:t>
            </a:r>
          </a:p>
          <a:p>
            <a:pPr marL="0" indent="0">
              <a:buNone/>
            </a:pPr>
            <a:r>
              <a:rPr lang="fr-FR" sz="2400" dirty="0" err="1"/>
              <a:t>Représentant·e</a:t>
            </a:r>
            <a:r>
              <a:rPr lang="fr-FR" sz="2400" dirty="0"/>
              <a:t> en SST		 18-19 novembre, Granby</a:t>
            </a:r>
          </a:p>
          <a:p>
            <a:pPr marL="0" indent="0">
              <a:buNone/>
            </a:pPr>
            <a:r>
              <a:rPr lang="fr-FR" sz="2400" dirty="0"/>
              <a:t>Initiation à la relation d’aide	 3-4-5 décembre, Lévis</a:t>
            </a:r>
          </a:p>
          <a:p>
            <a:pPr marL="0" indent="0">
              <a:buNone/>
            </a:pPr>
            <a:r>
              <a:rPr lang="fr-FR" sz="2400" dirty="0"/>
              <a:t>Enquête et rédaction de griefs	 9-10 décembre, Lévis</a:t>
            </a:r>
          </a:p>
          <a:p>
            <a:pPr marL="0" indent="0">
              <a:buNone/>
            </a:pPr>
            <a:r>
              <a:rPr lang="fr-FR" sz="2400" dirty="0"/>
              <a:t>Mes droits en réparation prof. 2	 12-13 décembre, Montréal</a:t>
            </a:r>
          </a:p>
          <a:p>
            <a:pPr marL="0" indent="0">
              <a:buNone/>
            </a:pPr>
            <a:r>
              <a:rPr lang="fr-FR" sz="2400" dirty="0"/>
              <a:t>Négociation collective		 16-17 décembre, Drummondville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C16DD77-61DE-152B-759F-1121D7F85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6C1133-8F22-1A5C-73C8-953A47D38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E9023F4-EACE-D720-DF7E-E0423CB26F0E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7563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AB68"/>
      </a:accent1>
      <a:accent2>
        <a:srgbClr val="004163"/>
      </a:accent2>
      <a:accent3>
        <a:srgbClr val="FF5932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SD-COLL24-PPT" id="{D5F1890A-4424-B343-8555-88670DBCCC45}" vid="{B8400EC6-B346-704E-B662-57F9594F277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CSD-COLL24-PPT</Template>
  <TotalTime>157</TotalTime>
  <Words>493</Words>
  <Application>Microsoft Office PowerPoint</Application>
  <PresentationFormat>Grand écran</PresentationFormat>
  <Paragraphs>105</Paragraphs>
  <Slides>12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Aptos</vt:lpstr>
      <vt:lpstr>Arial</vt:lpstr>
      <vt:lpstr>Thème Office</vt:lpstr>
      <vt:lpstr>Présentation PowerPoint</vt:lpstr>
      <vt:lpstr>Comment la formation peut-elle contribuer à la mobilisation?</vt:lpstr>
      <vt:lpstr>Outils concrets pour développer:</vt:lpstr>
      <vt:lpstr>13 formations régionales 13 formations nationales 15 militant·es   </vt:lpstr>
      <vt:lpstr>Diane Matthieu Johanie Philippe Véronique Émile Cynthia Michaël Isabelle Marc</vt:lpstr>
      <vt:lpstr>Initiation à la vie syndicale</vt:lpstr>
      <vt:lpstr>Rôle de dirigeant·es</vt:lpstr>
      <vt:lpstr>Formations en négociation collective</vt:lpstr>
      <vt:lpstr>Communications dans le syndicat</vt:lpstr>
      <vt:lpstr>Formations en SST</vt:lpstr>
      <vt:lpstr>Formations en SST</vt:lpstr>
      <vt:lpstr>Formations en SST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Paradis, Kim</dc:creator>
  <cp:lastModifiedBy>Paradis, Kim</cp:lastModifiedBy>
  <cp:revision>20</cp:revision>
  <dcterms:created xsi:type="dcterms:W3CDTF">2024-11-07T18:52:47Z</dcterms:created>
  <dcterms:modified xsi:type="dcterms:W3CDTF">2024-11-14T16:36:28Z</dcterms:modified>
</cp:coreProperties>
</file>