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sldIdLst>
    <p:sldId id="263" r:id="rId5"/>
    <p:sldId id="256" r:id="rId6"/>
    <p:sldId id="262" r:id="rId7"/>
    <p:sldId id="264" r:id="rId8"/>
    <p:sldId id="259" r:id="rId9"/>
    <p:sldId id="265" r:id="rId10"/>
    <p:sldId id="266" r:id="rId11"/>
    <p:sldId id="267" r:id="rId12"/>
    <p:sldId id="268" r:id="rId13"/>
    <p:sldId id="270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5926DC-6C3D-BB44-B5D2-F60B279CA981}" v="8" dt="2024-11-12T03:32:48.9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23"/>
    <p:restoredTop sz="94710"/>
  </p:normalViewPr>
  <p:slideViewPr>
    <p:cSldViewPr snapToGrid="0">
      <p:cViewPr varScale="1">
        <p:scale>
          <a:sx n="150" d="100"/>
          <a:sy n="150" d="100"/>
        </p:scale>
        <p:origin x="368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sage, Samuel-Elie" userId="ec750f86-30ea-4c2a-ab6d-ef8adef21283" providerId="ADAL" clId="{885926DC-6C3D-BB44-B5D2-F60B279CA981}"/>
    <pc:docChg chg="undo custSel modSld">
      <pc:chgData name="Lesage, Samuel-Elie" userId="ec750f86-30ea-4c2a-ab6d-ef8adef21283" providerId="ADAL" clId="{885926DC-6C3D-BB44-B5D2-F60B279CA981}" dt="2024-11-12T03:38:34.745" v="906" actId="20577"/>
      <pc:docMkLst>
        <pc:docMk/>
      </pc:docMkLst>
      <pc:sldChg chg="modSp mod">
        <pc:chgData name="Lesage, Samuel-Elie" userId="ec750f86-30ea-4c2a-ab6d-ef8adef21283" providerId="ADAL" clId="{885926DC-6C3D-BB44-B5D2-F60B279CA981}" dt="2024-11-12T03:38:34.745" v="906" actId="20577"/>
        <pc:sldMkLst>
          <pc:docMk/>
          <pc:sldMk cId="1690605170" sldId="256"/>
        </pc:sldMkLst>
        <pc:spChg chg="mod">
          <ac:chgData name="Lesage, Samuel-Elie" userId="ec750f86-30ea-4c2a-ab6d-ef8adef21283" providerId="ADAL" clId="{885926DC-6C3D-BB44-B5D2-F60B279CA981}" dt="2024-11-12T03:38:34.745" v="906" actId="20577"/>
          <ac:spMkLst>
            <pc:docMk/>
            <pc:sldMk cId="1690605170" sldId="256"/>
            <ac:spMk id="8" creationId="{9B7506CF-CDE8-0D7B-6BF9-DAF35B74FCDB}"/>
          </ac:spMkLst>
        </pc:spChg>
        <pc:spChg chg="mod">
          <ac:chgData name="Lesage, Samuel-Elie" userId="ec750f86-30ea-4c2a-ab6d-ef8adef21283" providerId="ADAL" clId="{885926DC-6C3D-BB44-B5D2-F60B279CA981}" dt="2024-11-12T03:22:18.399" v="315" actId="20577"/>
          <ac:spMkLst>
            <pc:docMk/>
            <pc:sldMk cId="1690605170" sldId="256"/>
            <ac:spMk id="9" creationId="{38266979-23D5-26C1-D130-EAF46B671706}"/>
          </ac:spMkLst>
        </pc:spChg>
      </pc:sldChg>
      <pc:sldChg chg="modSp mod">
        <pc:chgData name="Lesage, Samuel-Elie" userId="ec750f86-30ea-4c2a-ab6d-ef8adef21283" providerId="ADAL" clId="{885926DC-6C3D-BB44-B5D2-F60B279CA981}" dt="2024-11-12T03:27:38.522" v="731" actId="1076"/>
        <pc:sldMkLst>
          <pc:docMk/>
          <pc:sldMk cId="3553149403" sldId="259"/>
        </pc:sldMkLst>
        <pc:spChg chg="mod">
          <ac:chgData name="Lesage, Samuel-Elie" userId="ec750f86-30ea-4c2a-ab6d-ef8adef21283" providerId="ADAL" clId="{885926DC-6C3D-BB44-B5D2-F60B279CA981}" dt="2024-11-12T03:25:31.303" v="730" actId="20577"/>
          <ac:spMkLst>
            <pc:docMk/>
            <pc:sldMk cId="3553149403" sldId="259"/>
            <ac:spMk id="8" creationId="{AB85AFD7-8CDB-2B32-EF94-42CD5CE40203}"/>
          </ac:spMkLst>
        </pc:spChg>
        <pc:picChg chg="mod">
          <ac:chgData name="Lesage, Samuel-Elie" userId="ec750f86-30ea-4c2a-ab6d-ef8adef21283" providerId="ADAL" clId="{885926DC-6C3D-BB44-B5D2-F60B279CA981}" dt="2024-11-12T03:27:38.522" v="731" actId="1076"/>
          <ac:picMkLst>
            <pc:docMk/>
            <pc:sldMk cId="3553149403" sldId="259"/>
            <ac:picMk id="5" creationId="{3CA687C7-6D02-BEA3-0282-5D29015E7027}"/>
          </ac:picMkLst>
        </pc:picChg>
      </pc:sldChg>
      <pc:sldChg chg="modSp mod">
        <pc:chgData name="Lesage, Samuel-Elie" userId="ec750f86-30ea-4c2a-ab6d-ef8adef21283" providerId="ADAL" clId="{885926DC-6C3D-BB44-B5D2-F60B279CA981}" dt="2024-11-12T03:20:03.129" v="107" actId="1076"/>
        <pc:sldMkLst>
          <pc:docMk/>
          <pc:sldMk cId="4037961450" sldId="262"/>
        </pc:sldMkLst>
        <pc:spChg chg="mod">
          <ac:chgData name="Lesage, Samuel-Elie" userId="ec750f86-30ea-4c2a-ab6d-ef8adef21283" providerId="ADAL" clId="{885926DC-6C3D-BB44-B5D2-F60B279CA981}" dt="2024-11-12T03:20:01.169" v="105" actId="20577"/>
          <ac:spMkLst>
            <pc:docMk/>
            <pc:sldMk cId="4037961450" sldId="262"/>
            <ac:spMk id="2" creationId="{A0F93AD9-299C-A762-C791-672B7831A4CD}"/>
          </ac:spMkLst>
        </pc:spChg>
        <pc:spChg chg="mod">
          <ac:chgData name="Lesage, Samuel-Elie" userId="ec750f86-30ea-4c2a-ab6d-ef8adef21283" providerId="ADAL" clId="{885926DC-6C3D-BB44-B5D2-F60B279CA981}" dt="2024-11-12T03:20:03.129" v="107" actId="1076"/>
          <ac:spMkLst>
            <pc:docMk/>
            <pc:sldMk cId="4037961450" sldId="262"/>
            <ac:spMk id="3" creationId="{CE95C6B7-971F-47D8-393F-8A15CDE665C7}"/>
          </ac:spMkLst>
        </pc:spChg>
      </pc:sldChg>
      <pc:sldChg chg="modSp mod">
        <pc:chgData name="Lesage, Samuel-Elie" userId="ec750f86-30ea-4c2a-ab6d-ef8adef21283" providerId="ADAL" clId="{885926DC-6C3D-BB44-B5D2-F60B279CA981}" dt="2024-11-12T03:30:46.042" v="734"/>
        <pc:sldMkLst>
          <pc:docMk/>
          <pc:sldMk cId="2045291715" sldId="267"/>
        </pc:sldMkLst>
        <pc:spChg chg="mod">
          <ac:chgData name="Lesage, Samuel-Elie" userId="ec750f86-30ea-4c2a-ab6d-ef8adef21283" providerId="ADAL" clId="{885926DC-6C3D-BB44-B5D2-F60B279CA981}" dt="2024-11-12T03:30:46.042" v="734"/>
          <ac:spMkLst>
            <pc:docMk/>
            <pc:sldMk cId="2045291715" sldId="267"/>
            <ac:spMk id="2" creationId="{13C28506-7323-2D0C-CC06-22BC2CBDB7C6}"/>
          </ac:spMkLst>
        </pc:spChg>
      </pc:sldChg>
      <pc:sldChg chg="modSp mod">
        <pc:chgData name="Lesage, Samuel-Elie" userId="ec750f86-30ea-4c2a-ab6d-ef8adef21283" providerId="ADAL" clId="{885926DC-6C3D-BB44-B5D2-F60B279CA981}" dt="2024-11-12T03:32:48.916" v="746"/>
        <pc:sldMkLst>
          <pc:docMk/>
          <pc:sldMk cId="2256241945" sldId="268"/>
        </pc:sldMkLst>
        <pc:spChg chg="mod">
          <ac:chgData name="Lesage, Samuel-Elie" userId="ec750f86-30ea-4c2a-ab6d-ef8adef21283" providerId="ADAL" clId="{885926DC-6C3D-BB44-B5D2-F60B279CA981}" dt="2024-11-12T03:31:07.005" v="737"/>
          <ac:spMkLst>
            <pc:docMk/>
            <pc:sldMk cId="2256241945" sldId="268"/>
            <ac:spMk id="2" creationId="{505CD9C5-C60A-B686-87C5-B90E3B3D1007}"/>
          </ac:spMkLst>
        </pc:spChg>
        <pc:graphicFrameChg chg="mod">
          <ac:chgData name="Lesage, Samuel-Elie" userId="ec750f86-30ea-4c2a-ab6d-ef8adef21283" providerId="ADAL" clId="{885926DC-6C3D-BB44-B5D2-F60B279CA981}" dt="2024-11-12T03:32:48.916" v="746"/>
          <ac:graphicFrameMkLst>
            <pc:docMk/>
            <pc:sldMk cId="2256241945" sldId="268"/>
            <ac:graphicFrameMk id="6" creationId="{C64DD7B5-5FEA-D54E-DC78-E774A56BD982}"/>
          </ac:graphicFrameMkLst>
        </pc:graphicFrameChg>
      </pc:sldChg>
      <pc:sldChg chg="modSp mod">
        <pc:chgData name="Lesage, Samuel-Elie" userId="ec750f86-30ea-4c2a-ab6d-ef8adef21283" providerId="ADAL" clId="{885926DC-6C3D-BB44-B5D2-F60B279CA981}" dt="2024-11-12T03:34:24.942" v="786" actId="20577"/>
        <pc:sldMkLst>
          <pc:docMk/>
          <pc:sldMk cId="3090539269" sldId="269"/>
        </pc:sldMkLst>
        <pc:spChg chg="mod">
          <ac:chgData name="Lesage, Samuel-Elie" userId="ec750f86-30ea-4c2a-ab6d-ef8adef21283" providerId="ADAL" clId="{885926DC-6C3D-BB44-B5D2-F60B279CA981}" dt="2024-11-12T03:34:24.942" v="786" actId="20577"/>
          <ac:spMkLst>
            <pc:docMk/>
            <pc:sldMk cId="3090539269" sldId="269"/>
            <ac:spMk id="8" creationId="{A7E0B849-1633-3485-E8D6-DA6AF3CECDE3}"/>
          </ac:spMkLst>
        </pc:spChg>
      </pc:sldChg>
      <pc:sldChg chg="modSp mod">
        <pc:chgData name="Lesage, Samuel-Elie" userId="ec750f86-30ea-4c2a-ab6d-ef8adef21283" providerId="ADAL" clId="{885926DC-6C3D-BB44-B5D2-F60B279CA981}" dt="2024-11-12T03:33:38.993" v="749"/>
        <pc:sldMkLst>
          <pc:docMk/>
          <pc:sldMk cId="2997967443" sldId="270"/>
        </pc:sldMkLst>
        <pc:spChg chg="mod">
          <ac:chgData name="Lesage, Samuel-Elie" userId="ec750f86-30ea-4c2a-ab6d-ef8adef21283" providerId="ADAL" clId="{885926DC-6C3D-BB44-B5D2-F60B279CA981}" dt="2024-11-12T03:33:38.993" v="749"/>
          <ac:spMkLst>
            <pc:docMk/>
            <pc:sldMk cId="2997967443" sldId="270"/>
            <ac:spMk id="2" creationId="{14BEC716-A422-C05D-ACE5-811EF850E453}"/>
          </ac:spMkLst>
        </pc:spChg>
      </pc:sldChg>
      <pc:sldChg chg="modSp mod">
        <pc:chgData name="Lesage, Samuel-Elie" userId="ec750f86-30ea-4c2a-ab6d-ef8adef21283" providerId="ADAL" clId="{885926DC-6C3D-BB44-B5D2-F60B279CA981}" dt="2024-11-12T03:34:39.121" v="811" actId="20577"/>
        <pc:sldMkLst>
          <pc:docMk/>
          <pc:sldMk cId="2352108362" sldId="272"/>
        </pc:sldMkLst>
        <pc:spChg chg="mod">
          <ac:chgData name="Lesage, Samuel-Elie" userId="ec750f86-30ea-4c2a-ab6d-ef8adef21283" providerId="ADAL" clId="{885926DC-6C3D-BB44-B5D2-F60B279CA981}" dt="2024-11-12T03:34:39.121" v="811" actId="20577"/>
          <ac:spMkLst>
            <pc:docMk/>
            <pc:sldMk cId="2352108362" sldId="272"/>
            <ac:spMk id="8" creationId="{CABBF424-AA75-0551-FB10-E6FEDB32DA4F}"/>
          </ac:spMkLst>
        </pc:spChg>
      </pc:sldChg>
      <pc:sldChg chg="modSp mod">
        <pc:chgData name="Lesage, Samuel-Elie" userId="ec750f86-30ea-4c2a-ab6d-ef8adef21283" providerId="ADAL" clId="{885926DC-6C3D-BB44-B5D2-F60B279CA981}" dt="2024-11-12T03:38:09.148" v="904" actId="20577"/>
        <pc:sldMkLst>
          <pc:docMk/>
          <pc:sldMk cId="1455492723" sldId="274"/>
        </pc:sldMkLst>
        <pc:spChg chg="mod">
          <ac:chgData name="Lesage, Samuel-Elie" userId="ec750f86-30ea-4c2a-ab6d-ef8adef21283" providerId="ADAL" clId="{885926DC-6C3D-BB44-B5D2-F60B279CA981}" dt="2024-11-12T03:38:09.148" v="904" actId="20577"/>
          <ac:spMkLst>
            <pc:docMk/>
            <pc:sldMk cId="1455492723" sldId="274"/>
            <ac:spMk id="8" creationId="{7CB32E40-ADD9-0EFD-F1A4-727F31B20E7A}"/>
          </ac:spMkLst>
        </pc:spChg>
        <pc:picChg chg="mod">
          <ac:chgData name="Lesage, Samuel-Elie" userId="ec750f86-30ea-4c2a-ab6d-ef8adef21283" providerId="ADAL" clId="{885926DC-6C3D-BB44-B5D2-F60B279CA981}" dt="2024-11-12T03:38:00.113" v="880" actId="1076"/>
          <ac:picMkLst>
            <pc:docMk/>
            <pc:sldMk cId="1455492723" sldId="274"/>
            <ac:picMk id="4" creationId="{2102021E-F7BB-4CBC-0B52-F594B42DDF5F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csdqc-my.sharepoint.com/personal/lesagese_csd_qc_ca/Documents/CSD/Projets/Re&#769;gime%20forestier/Excel/Emplois%20foresteri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sdqc-my.sharepoint.com/personal/lesagese_csd_qc_ca/Documents/CSD/Projets/Re&#769;gime%20forestier/Excel/Volume%20de%20boi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csdqc-my.sharepoint.com/personal/lesagese_csd_qc_ca/Documents/CSD/Projets/Re&#769;gime%20forestier/Excel/Volume%20de%20boi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v>Foresterie (SCIAN 113 et 1153)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'[Emplois foresterie.xlsx]Emplois foresterie'!$C$11:$V$11</c:f>
              <c:numCache>
                <c:formatCode>General</c:formatCode>
                <c:ptCount val="2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</c:numCache>
            </c:numRef>
          </c:cat>
          <c:val>
            <c:numRef>
              <c:f>'[Emplois foresterie.xlsx]Emplois foresterie'!$C$16:$V$16</c:f>
              <c:numCache>
                <c:formatCode>#,##0</c:formatCode>
                <c:ptCount val="20"/>
                <c:pt idx="0">
                  <c:v>17746</c:v>
                </c:pt>
                <c:pt idx="1">
                  <c:v>17301</c:v>
                </c:pt>
                <c:pt idx="2">
                  <c:v>16789</c:v>
                </c:pt>
                <c:pt idx="3">
                  <c:v>15340</c:v>
                </c:pt>
                <c:pt idx="4">
                  <c:v>13447</c:v>
                </c:pt>
                <c:pt idx="5">
                  <c:v>12288</c:v>
                </c:pt>
                <c:pt idx="6">
                  <c:v>11456</c:v>
                </c:pt>
                <c:pt idx="7">
                  <c:v>10927</c:v>
                </c:pt>
                <c:pt idx="8">
                  <c:v>10636</c:v>
                </c:pt>
                <c:pt idx="9">
                  <c:v>9526</c:v>
                </c:pt>
                <c:pt idx="10">
                  <c:v>9200</c:v>
                </c:pt>
                <c:pt idx="11">
                  <c:v>9187</c:v>
                </c:pt>
                <c:pt idx="12">
                  <c:v>9408</c:v>
                </c:pt>
                <c:pt idx="13">
                  <c:v>9273</c:v>
                </c:pt>
                <c:pt idx="14">
                  <c:v>9194</c:v>
                </c:pt>
                <c:pt idx="15">
                  <c:v>9275</c:v>
                </c:pt>
                <c:pt idx="16">
                  <c:v>8656</c:v>
                </c:pt>
                <c:pt idx="17">
                  <c:v>9164</c:v>
                </c:pt>
                <c:pt idx="18">
                  <c:v>9238</c:v>
                </c:pt>
                <c:pt idx="19">
                  <c:v>9464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EB-D043-B05A-E7EE0BA89487}"/>
            </c:ext>
          </c:extLst>
        </c:ser>
        <c:ser>
          <c:idx val="1"/>
          <c:order val="1"/>
          <c:tx>
            <c:v>Fabrication du bois (SCIAN 321)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'[Emplois foresterie.xlsx]Emplois foresterie'!$C$11:$V$11</c:f>
              <c:numCache>
                <c:formatCode>General</c:formatCode>
                <c:ptCount val="2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</c:numCache>
            </c:numRef>
          </c:cat>
          <c:val>
            <c:numRef>
              <c:f>'[Emplois foresterie.xlsx]Emplois foresterie'!$C$17:$V$17</c:f>
              <c:numCache>
                <c:formatCode>#,##0</c:formatCode>
                <c:ptCount val="20"/>
                <c:pt idx="0">
                  <c:v>30213</c:v>
                </c:pt>
                <c:pt idx="1">
                  <c:v>29706</c:v>
                </c:pt>
                <c:pt idx="2">
                  <c:v>27962</c:v>
                </c:pt>
                <c:pt idx="3">
                  <c:v>27370</c:v>
                </c:pt>
                <c:pt idx="4">
                  <c:v>26455</c:v>
                </c:pt>
                <c:pt idx="5">
                  <c:v>27354</c:v>
                </c:pt>
                <c:pt idx="6">
                  <c:v>24634</c:v>
                </c:pt>
                <c:pt idx="7">
                  <c:v>25075</c:v>
                </c:pt>
                <c:pt idx="8">
                  <c:v>23733</c:v>
                </c:pt>
                <c:pt idx="9">
                  <c:v>23969</c:v>
                </c:pt>
                <c:pt idx="10">
                  <c:v>22692</c:v>
                </c:pt>
                <c:pt idx="11">
                  <c:v>21813</c:v>
                </c:pt>
                <c:pt idx="12">
                  <c:v>20412</c:v>
                </c:pt>
                <c:pt idx="13">
                  <c:v>21060</c:v>
                </c:pt>
                <c:pt idx="14">
                  <c:v>21343</c:v>
                </c:pt>
                <c:pt idx="15">
                  <c:v>20310</c:v>
                </c:pt>
                <c:pt idx="16">
                  <c:v>17737</c:v>
                </c:pt>
                <c:pt idx="17">
                  <c:v>18229</c:v>
                </c:pt>
                <c:pt idx="18">
                  <c:v>18611</c:v>
                </c:pt>
                <c:pt idx="19">
                  <c:v>17486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EB-D043-B05A-E7EE0BA89487}"/>
            </c:ext>
          </c:extLst>
        </c:ser>
        <c:ser>
          <c:idx val="2"/>
          <c:order val="2"/>
          <c:tx>
            <c:v>Fabrication du papier (SCIAN 322)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'[Emplois foresterie.xlsx]Emplois foresterie'!$C$11:$V$11</c:f>
              <c:numCache>
                <c:formatCode>General</c:formatCode>
                <c:ptCount val="2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</c:numCache>
            </c:numRef>
          </c:cat>
          <c:val>
            <c:numRef>
              <c:f>'[Emplois foresterie.xlsx]Emplois foresterie'!$C$18:$V$18</c:f>
              <c:numCache>
                <c:formatCode>#,##0</c:formatCode>
                <c:ptCount val="20"/>
                <c:pt idx="0">
                  <c:v>45655</c:v>
                </c:pt>
                <c:pt idx="1">
                  <c:v>44546</c:v>
                </c:pt>
                <c:pt idx="2">
                  <c:v>42510</c:v>
                </c:pt>
                <c:pt idx="3">
                  <c:v>37911</c:v>
                </c:pt>
                <c:pt idx="4">
                  <c:v>33962</c:v>
                </c:pt>
                <c:pt idx="5">
                  <c:v>29690</c:v>
                </c:pt>
                <c:pt idx="6">
                  <c:v>29576</c:v>
                </c:pt>
                <c:pt idx="7">
                  <c:v>28357</c:v>
                </c:pt>
                <c:pt idx="8">
                  <c:v>28255</c:v>
                </c:pt>
                <c:pt idx="9">
                  <c:v>27836</c:v>
                </c:pt>
                <c:pt idx="10">
                  <c:v>28408</c:v>
                </c:pt>
                <c:pt idx="11">
                  <c:v>29302</c:v>
                </c:pt>
                <c:pt idx="12">
                  <c:v>29209</c:v>
                </c:pt>
                <c:pt idx="13">
                  <c:v>29911</c:v>
                </c:pt>
                <c:pt idx="14">
                  <c:v>30613</c:v>
                </c:pt>
                <c:pt idx="15">
                  <c:v>30793</c:v>
                </c:pt>
                <c:pt idx="16">
                  <c:v>28336</c:v>
                </c:pt>
                <c:pt idx="17">
                  <c:v>30612</c:v>
                </c:pt>
                <c:pt idx="18">
                  <c:v>31284</c:v>
                </c:pt>
                <c:pt idx="19">
                  <c:v>30346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EB-D043-B05A-E7EE0BA894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28023615"/>
        <c:axId val="1627723263"/>
      </c:barChart>
      <c:catAx>
        <c:axId val="16280236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27723263"/>
        <c:crosses val="autoZero"/>
        <c:auto val="1"/>
        <c:lblAlgn val="ctr"/>
        <c:lblOffset val="100"/>
        <c:noMultiLvlLbl val="0"/>
      </c:catAx>
      <c:valAx>
        <c:axId val="16277232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28023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v>Résineux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'[Volume de bois.xlsx]Stats foresteir'!$B$2:$H$2</c:f>
              <c:strCache>
                <c:ptCount val="7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  <c:pt idx="5">
                  <c:v>2021-2022</c:v>
                </c:pt>
                <c:pt idx="6">
                  <c:v>2022-2023</c:v>
                </c:pt>
              </c:strCache>
            </c:strRef>
          </c:cat>
          <c:val>
            <c:numRef>
              <c:f>'[Volume de bois.xlsx]Stats foresteir'!$B$4:$H$4</c:f>
              <c:numCache>
                <c:formatCode>General</c:formatCode>
                <c:ptCount val="7"/>
                <c:pt idx="0">
                  <c:v>23042.899999999998</c:v>
                </c:pt>
                <c:pt idx="1">
                  <c:v>22191.100000000002</c:v>
                </c:pt>
                <c:pt idx="2">
                  <c:v>24051.4</c:v>
                </c:pt>
                <c:pt idx="3">
                  <c:v>21940.6</c:v>
                </c:pt>
                <c:pt idx="4">
                  <c:v>22181.3</c:v>
                </c:pt>
                <c:pt idx="5">
                  <c:v>22482.399999999998</c:v>
                </c:pt>
                <c:pt idx="6">
                  <c:v>20806.900000000001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10-9241-BC8E-618307A4973F}"/>
            </c:ext>
          </c:extLst>
        </c:ser>
        <c:ser>
          <c:idx val="2"/>
          <c:order val="1"/>
          <c:tx>
            <c:v>Feuillus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'[Volume de bois.xlsx]Stats foresteir'!$B$2:$H$2</c:f>
              <c:strCache>
                <c:ptCount val="7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  <c:pt idx="5">
                  <c:v>2021-2022</c:v>
                </c:pt>
                <c:pt idx="6">
                  <c:v>2022-2023</c:v>
                </c:pt>
              </c:strCache>
            </c:strRef>
          </c:cat>
          <c:val>
            <c:numRef>
              <c:f>'[Volume de bois.xlsx]Stats foresteir'!$B$5:$H$5</c:f>
              <c:numCache>
                <c:formatCode>General</c:formatCode>
                <c:ptCount val="7"/>
                <c:pt idx="0">
                  <c:v>6413.6</c:v>
                </c:pt>
                <c:pt idx="1">
                  <c:v>6371.6</c:v>
                </c:pt>
                <c:pt idx="2">
                  <c:v>6810.5</c:v>
                </c:pt>
                <c:pt idx="3">
                  <c:v>6482.5</c:v>
                </c:pt>
                <c:pt idx="4">
                  <c:v>6373.7000000000007</c:v>
                </c:pt>
                <c:pt idx="5">
                  <c:v>6830</c:v>
                </c:pt>
                <c:pt idx="6">
                  <c:v>6332.5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10-9241-BC8E-618307A497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723317280"/>
        <c:axId val="990241120"/>
      </c:barChart>
      <c:catAx>
        <c:axId val="72331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90241120"/>
        <c:crosses val="autoZero"/>
        <c:auto val="1"/>
        <c:lblAlgn val="ctr"/>
        <c:lblOffset val="100"/>
        <c:noMultiLvlLbl val="0"/>
      </c:catAx>
      <c:valAx>
        <c:axId val="99024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2331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v>VMBSP, SEPM, qualité B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'[Volume de bois.xlsx]Coût'!$C$1:$J$1</c:f>
              <c:strCache>
                <c:ptCount val="8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  <c:pt idx="5">
                  <c:v>2021-2022</c:v>
                </c:pt>
                <c:pt idx="6">
                  <c:v>2022-2023</c:v>
                </c:pt>
                <c:pt idx="7">
                  <c:v>2023-2024</c:v>
                </c:pt>
              </c:strCache>
            </c:strRef>
          </c:cat>
          <c:val>
            <c:numRef>
              <c:f>'[Volume de bois.xlsx]Coût'!$M$14:$T$14</c:f>
              <c:numCache>
                <c:formatCode>0.0%</c:formatCode>
                <c:ptCount val="8"/>
                <c:pt idx="0">
                  <c:v>1</c:v>
                </c:pt>
                <c:pt idx="1">
                  <c:v>0.91043353978084807</c:v>
                </c:pt>
                <c:pt idx="2">
                  <c:v>1.0938542162934732</c:v>
                </c:pt>
                <c:pt idx="3">
                  <c:v>0.98666031443544555</c:v>
                </c:pt>
                <c:pt idx="4">
                  <c:v>1.1491186279180563</c:v>
                </c:pt>
                <c:pt idx="5">
                  <c:v>1.7303477846593618</c:v>
                </c:pt>
                <c:pt idx="6">
                  <c:v>1.7465459742734635</c:v>
                </c:pt>
                <c:pt idx="7">
                  <c:v>1.3287279656979516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09-1F4B-BA00-472B82624752}"/>
            </c:ext>
          </c:extLst>
        </c:ser>
        <c:ser>
          <c:idx val="1"/>
          <c:order val="1"/>
          <c:tx>
            <c:v>VMBSP, toutes les essences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'[Volume de bois.xlsx]Coût'!$M$15:$T$15</c:f>
              <c:numCache>
                <c:formatCode>0.0%</c:formatCode>
                <c:ptCount val="8"/>
                <c:pt idx="0">
                  <c:v>1</c:v>
                </c:pt>
                <c:pt idx="1">
                  <c:v>0.93082605775688376</c:v>
                </c:pt>
                <c:pt idx="2">
                  <c:v>0.84351914036265951</c:v>
                </c:pt>
                <c:pt idx="3">
                  <c:v>0.83075889858965746</c:v>
                </c:pt>
                <c:pt idx="4">
                  <c:v>0.92008059100067152</c:v>
                </c:pt>
                <c:pt idx="5">
                  <c:v>1.3498992612491605</c:v>
                </c:pt>
                <c:pt idx="6">
                  <c:v>1.466084620550705</c:v>
                </c:pt>
                <c:pt idx="7">
                  <c:v>0.98388179986568169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09-1F4B-BA00-472B82624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0766016"/>
        <c:axId val="1441497984"/>
      </c:lineChart>
      <c:catAx>
        <c:axId val="144076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41497984"/>
        <c:crosses val="autoZero"/>
        <c:auto val="1"/>
        <c:lblAlgn val="ctr"/>
        <c:lblOffset val="100"/>
        <c:noMultiLvlLbl val="0"/>
      </c:catAx>
      <c:valAx>
        <c:axId val="144149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4076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7F160-90BA-3B49-9883-7163B60E9666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04832-0068-2143-BA7E-AEA0EBBB66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2241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E7B0B-D0CF-7507-23CF-A86A6DECA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33624E91-467B-0809-A6A4-3F4104ED52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602BC7-E7A3-F2B5-9EBA-D4F538A0DC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568A27-878A-0480-3C63-6A603ED477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04832-0068-2143-BA7E-AEA0EBBB660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46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04832-0068-2143-BA7E-AEA0EBBB660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0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ACD7B-1F24-8A1C-24C7-6E3131361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B675EA99-F71A-CCD8-6B54-F7275DC9CF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1A738C-8F5E-114F-8321-6AC717CE6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364A99-315D-B6BD-5CD7-58FAD5261D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04832-0068-2143-BA7E-AEA0EBBB660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3031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D81A1-4AFF-5824-5819-9021F73FB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BA379D79-82C3-2E24-8447-4E98F63AC3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21425F7-F05B-ED33-3415-7136B732BB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AD09FCB-292B-92F3-A67C-40308610D9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04832-0068-2143-BA7E-AEA0EBBB660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111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ECA6F-C01D-83F2-866C-7BE333689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C61A728B-04AA-463D-9CCD-2A396A344C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A8670E-DD99-85E3-466E-2CA12565E0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F0E7A0-00F1-8192-E75B-0B345098D5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04832-0068-2143-BA7E-AEA0EBBB660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7928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76919-E43D-C296-4E45-433B2DAE3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A7A6F209-6EB9-1D8E-CA17-3F4CD0686D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C2BAC03-F9F0-64DA-D864-D467B49BDE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F4103C8-EF96-5027-52D9-330C6D5231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04832-0068-2143-BA7E-AEA0EBBB6607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7650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62F3A-46B8-1C59-3E60-318DAC698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6F5D0F5D-A6FB-7603-DAD4-E348D9BA48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DE59A7C-9EB7-BA35-B830-246D7D1DDB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B7898A-70D8-AAAF-F717-27479C8BFB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04832-0068-2143-BA7E-AEA0EBBB6607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428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789065-7382-D4B6-8F50-E1F03A0530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9CF7538-CDD5-5EFD-ABE2-A04C0F0C08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B2F504-304E-7C54-D867-B748C1DA6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ACEF96-6645-CCAB-3E92-695353C63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64B403-A462-6FFE-22FD-1C1E515DD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114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A135E9-20FE-8243-3B34-C62933706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7A0371-4C64-1001-A7DB-3DE442BD2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0F9FB8-2B4D-49D4-C0DB-8138DBDF0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395C1B-BD31-A163-33EC-C44449471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BB3DE7-1CC3-DA99-2253-7182221AF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634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9759C4-F1AA-F727-54F2-04540AC15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B2EB91-1A3A-3CB9-9744-6304FFEA6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05C505-A287-F1C9-8CA2-C22E99C5F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4E7604C-74F2-ABE7-A6D1-FA6077CFF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5ABB48-1FCD-C94D-1121-0A0A2983D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906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75D43E-7488-2A18-D466-251C2374D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45D14C-EC75-7263-55A8-864FD3B4A9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CA5D0BF-6536-BD49-F88A-234F072688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D8AE37-33A6-C8E2-559E-AD7DC0551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17DBB0A-6C67-17C3-6507-03DEBA61D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795736-73F5-1E25-33B4-D05E32805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9084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5C3409-BBA5-2751-28C9-2462C9C18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F4295B-4D23-D242-5CD1-FEBAE944E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3ACD682-D745-68B6-6245-D083FE7726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25C2386-2B9E-6AD0-8E5A-482595E844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0BF05BD-C92F-B42A-6DB0-F4D0DF109C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89F1C16-AA4A-EBB9-4EAD-06FD3142B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C22E1EB-3E05-CCAE-F6E1-EDD4FA364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DB53EE7-039B-6ACF-52FA-D963AAEEC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275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CF075-8263-AB3A-0150-D94C72EA3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E46E008-5E4C-8187-047D-225E22001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24ADA7C-129F-747B-F9C6-A8DA196EF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6E1E629-F071-A11E-85FE-3FF213AF5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273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DE7E1EA-43E8-D5ED-5CDD-8B4E5FBBF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39AC837-BB80-3A45-3984-A15213061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D079F-820B-4B3A-B123-076235867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482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1BC3B5-97E2-F0C3-C21C-3BE4F9C48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12C460-8FE4-493E-D026-E4AA716DD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286474-0A5A-DB26-1E89-3C77D40155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76C5CE2-F997-ADD4-D7D8-68222BA92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074C17-ABCF-868C-AE09-9B6E4642E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04F5A0-6FB4-DDFD-A3E0-7302E6F4A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088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9C2D67-E0EF-7894-6D8B-D8D277C33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A2986D-C736-37DB-D448-3F743063D2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084841A-3F76-15C3-56EA-DB1C5C5BBA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A21E76-ADFF-6B30-213A-8AC28828B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F627031-47D3-0777-BB73-06BA8D92F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3EA0CF1-88A7-C60A-2063-864118E6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1812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29A3E9-C180-B8F1-A8DE-DACF94B4C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41A166-3D1D-FD12-3288-DDD77E133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C429E9-777D-B0C2-B98A-848F9E805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A3620C-A83B-CE9E-958C-5D68EACD1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E15CE5-7B69-419E-C86E-DFF4F4314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310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59453F3-FC9D-512F-EC25-7559534535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C606ABE-EA87-8CCE-C83C-0C1AAB782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3B3A8D-3248-072A-520E-3EBC0B6F5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5CB5-B3D1-4843-B5E4-0421F0C13B8F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C9FEF1-0D3A-7A9C-1DE6-38FDC4DDA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A7AF83-43D0-F413-94CB-8E9E95104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1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2733657-32FB-5C5C-345B-1C72B77AD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596484-0083-A524-3047-290A22A62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933328-ED97-DF66-BCBB-13C371E7D5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B95CB5-B3D1-4843-B5E4-0421F0C13B8F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087C40-94F9-0636-D241-22753AD4FD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60F5AF-6DDF-F7DD-7E91-D706E9C6EC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F349C6-A23F-A047-9BB8-99B4C37B14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790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F42C9-71F6-E448-C99B-C5FCD82FA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BDF84D55-416D-DDE7-0487-E6192B56CE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8417" cy="686723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243E1C-EC3A-3562-002A-7FF65D503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0582" y="4687294"/>
            <a:ext cx="2341418" cy="217994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3A0FEF7-B7A7-C7BB-8844-AE8E9DCC8A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80046" y="-234773"/>
            <a:ext cx="5286664" cy="49220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F40CF59-C70C-52F8-7085-24D2EF0843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286" y="4922067"/>
            <a:ext cx="6335446" cy="132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571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98BE9978-B87E-8B2D-C02A-367FFB16F4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8417" cy="686723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B7506CF-CDE8-0D7B-6BF9-DAF35B74FCDB}"/>
              </a:ext>
            </a:extLst>
          </p:cNvPr>
          <p:cNvSpPr txBox="1"/>
          <p:nvPr/>
        </p:nvSpPr>
        <p:spPr>
          <a:xfrm>
            <a:off x="424871" y="4198792"/>
            <a:ext cx="96230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bg1"/>
                </a:solidFill>
              </a:rPr>
              <a:t>Sauver le </a:t>
            </a:r>
            <a:r>
              <a:rPr lang="fr-FR" sz="4400" b="1">
                <a:solidFill>
                  <a:schemeClr val="bg1"/>
                </a:solidFill>
              </a:rPr>
              <a:t>caribou ET </a:t>
            </a:r>
            <a:r>
              <a:rPr lang="fr-FR" sz="4400" b="1" dirty="0">
                <a:solidFill>
                  <a:schemeClr val="bg1"/>
                </a:solidFill>
              </a:rPr>
              <a:t>le travailleur forestier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266979-23D5-26C1-D130-EAF46B671706}"/>
              </a:ext>
            </a:extLst>
          </p:cNvPr>
          <p:cNvSpPr txBox="1"/>
          <p:nvPr/>
        </p:nvSpPr>
        <p:spPr>
          <a:xfrm>
            <a:off x="424871" y="5600194"/>
            <a:ext cx="9549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/>
                </a:solidFill>
              </a:rPr>
              <a:t>Travaux et perspectives de la CSD sur l’avenir de l’industrie forestière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5701B43-A259-36E7-AE02-A275E1194A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0582" y="4687294"/>
            <a:ext cx="2341418" cy="217994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A1A9F4C-4D83-3010-D6BD-8E535E38B5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80046" y="-234773"/>
            <a:ext cx="5286664" cy="492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605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37635-97CB-8531-E0DB-BD92EC2E2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DD6FB01B-5F1B-F989-921E-4B517E34B9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8417" cy="68672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95C6B7-971F-47D8-393F-8A15CDE665C7}"/>
              </a:ext>
            </a:extLst>
          </p:cNvPr>
          <p:cNvSpPr/>
          <p:nvPr/>
        </p:nvSpPr>
        <p:spPr>
          <a:xfrm>
            <a:off x="0" y="0"/>
            <a:ext cx="12208417" cy="6867235"/>
          </a:xfrm>
          <a:prstGeom prst="rect">
            <a:avLst/>
          </a:prstGeom>
          <a:solidFill>
            <a:schemeClr val="accent2">
              <a:alpha val="6521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0F93AD9-299C-A762-C791-672B7831A4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ctr">
            <a:no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« </a:t>
            </a:r>
            <a:r>
              <a:rPr lang="fr-FR" sz="2800" b="1" i="1" dirty="0">
                <a:solidFill>
                  <a:schemeClr val="bg1"/>
                </a:solidFill>
              </a:rPr>
              <a:t>En tant qu’acteur syndical, nous jugeons qu’il est grand temps qu’on cesse d’oublier les travailleurs et les travailleuses de l’industrie forestière […] si ‘‘l’économie’’ a toujours été bien soutenue par l’action publique, ce sont surtout les industriels qui s’en sont relativement bien tirés. Les travailleurs-</a:t>
            </a:r>
            <a:r>
              <a:rPr lang="fr-FR" sz="2800" b="1" i="1" dirty="0" err="1">
                <a:solidFill>
                  <a:schemeClr val="bg1"/>
                </a:solidFill>
              </a:rPr>
              <a:t>euses</a:t>
            </a:r>
            <a:r>
              <a:rPr lang="fr-FR" sz="2800" b="1" i="1" dirty="0">
                <a:solidFill>
                  <a:schemeClr val="bg1"/>
                </a:solidFill>
              </a:rPr>
              <a:t>, eux et elles, ont dû encaisser le choc de pertes d’emplois, des hausses des tarifs du </a:t>
            </a:r>
            <a:r>
              <a:rPr lang="fr-FR" sz="2800" b="1" i="1" dirty="0" err="1">
                <a:solidFill>
                  <a:schemeClr val="bg1"/>
                </a:solidFill>
              </a:rPr>
              <a:t>bois-d’œuvre</a:t>
            </a:r>
            <a:r>
              <a:rPr lang="fr-FR" sz="2800" b="1" i="1" dirty="0">
                <a:solidFill>
                  <a:schemeClr val="bg1"/>
                </a:solidFill>
              </a:rPr>
              <a:t>, de fermetures et de consolidation d’entreprises, de cycles de mises à pied et de modifications importantes de leurs métiers. Leurs communautés s’en sont retrouvées fragilisées</a:t>
            </a:r>
            <a:r>
              <a:rPr lang="fr-FR" sz="2800" b="1" dirty="0">
                <a:solidFill>
                  <a:schemeClr val="bg1"/>
                </a:solidFill>
              </a:rPr>
              <a:t>. » </a:t>
            </a:r>
            <a:br>
              <a:rPr lang="fr-FR" sz="2800" b="1" dirty="0">
                <a:solidFill>
                  <a:schemeClr val="bg1"/>
                </a:solidFill>
              </a:rPr>
            </a:br>
            <a:br>
              <a:rPr lang="fr-FR" sz="2800" b="1" dirty="0">
                <a:solidFill>
                  <a:schemeClr val="bg1"/>
                </a:solidFill>
              </a:rPr>
            </a:br>
            <a:r>
              <a:rPr lang="fr-FR" sz="2000" b="1" dirty="0">
                <a:solidFill>
                  <a:schemeClr val="bg1"/>
                </a:solidFill>
              </a:rPr>
              <a:t>- Mémoire de la CSD dans le cadre des Tables de consultation sur l’avenir de la forêt, 2024</a:t>
            </a:r>
            <a:endParaRPr lang="fr-FR" sz="2800" b="1" dirty="0">
              <a:solidFill>
                <a:schemeClr val="bg1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634C1F1-2733-9F27-8837-1EDF51FB8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9054" y="5676011"/>
            <a:ext cx="1270198" cy="11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961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7E475-5A1B-9D72-3EAF-BD338B778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3E5E96C1-95D4-6C57-BD03-B1F04727D4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8417" cy="68672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5EBC83F-23BA-8F86-2349-73D6B4BE9BB0}"/>
              </a:ext>
            </a:extLst>
          </p:cNvPr>
          <p:cNvSpPr/>
          <p:nvPr/>
        </p:nvSpPr>
        <p:spPr>
          <a:xfrm>
            <a:off x="0" y="0"/>
            <a:ext cx="12208417" cy="6867235"/>
          </a:xfrm>
          <a:prstGeom prst="rect">
            <a:avLst/>
          </a:prstGeom>
          <a:solidFill>
            <a:schemeClr val="accent2">
              <a:alpha val="6521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ADC5EAD-42E6-AC2C-EE5E-9742DECF2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/>
          <a:p>
            <a:r>
              <a:rPr lang="fr-FR" b="1" dirty="0">
                <a:solidFill>
                  <a:schemeClr val="bg1"/>
                </a:solidFill>
              </a:rPr>
              <a:t>De quoi parle-t-on 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43BE0B7-F0B0-BBF7-E096-D68E66629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9054" y="5676011"/>
            <a:ext cx="1270198" cy="11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686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B9BAD3D-16C5-7079-4A95-A4A402FFBE72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5CB140D-9C5E-BAC6-C7E4-E2127332B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6439"/>
          </a:xfrm>
        </p:spPr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De la crise du caribou forestier…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AB85AFD7-8CDB-2B32-EF94-42CD5CE40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537"/>
            <a:ext cx="10515600" cy="4007699"/>
          </a:xfrm>
        </p:spPr>
        <p:txBody>
          <a:bodyPr/>
          <a:lstStyle/>
          <a:p>
            <a:r>
              <a:rPr lang="fr-FR" sz="2400" dirty="0"/>
              <a:t>Caribou forestier en voie d’extinction</a:t>
            </a:r>
          </a:p>
          <a:p>
            <a:pPr lvl="1"/>
            <a:r>
              <a:rPr lang="fr-FR" sz="2000" dirty="0"/>
              <a:t>Coupe massive des arbres pour l’industrie forestière</a:t>
            </a:r>
          </a:p>
          <a:p>
            <a:pPr lvl="1"/>
            <a:r>
              <a:rPr lang="fr-FR" sz="2000" dirty="0"/>
              <a:t>Sentiers forestiers en trop grand nombre et abandonnés</a:t>
            </a:r>
          </a:p>
          <a:p>
            <a:pPr lvl="1"/>
            <a:r>
              <a:rPr lang="fr-FR" sz="2000" dirty="0"/>
              <a:t>Développement de villégiature</a:t>
            </a:r>
          </a:p>
          <a:p>
            <a:pPr lvl="1"/>
            <a:r>
              <a:rPr lang="fr-FR" sz="2000" dirty="0"/>
              <a:t>Projets industriels (mines, passages de lignes électriques)</a:t>
            </a:r>
          </a:p>
          <a:p>
            <a:pPr lvl="1"/>
            <a:endParaRPr lang="fr-FR" sz="2000" dirty="0"/>
          </a:p>
          <a:p>
            <a:r>
              <a:rPr lang="fr-FR" sz="2400" dirty="0"/>
              <a:t>Caribou forestier = le canari dans la mine</a:t>
            </a:r>
          </a:p>
          <a:p>
            <a:pPr lvl="1"/>
            <a:r>
              <a:rPr lang="fr-FR" sz="2000" dirty="0"/>
              <a:t>Espèce parapluie qui indique si la forêt est en santé</a:t>
            </a:r>
          </a:p>
          <a:p>
            <a:pPr lvl="1"/>
            <a:r>
              <a:rPr lang="fr-FR" sz="2000" dirty="0"/>
              <a:t>L’extinction du caribou veut dire que les ressources forestières et le territoire forestier sont mal exploités</a:t>
            </a:r>
          </a:p>
          <a:p>
            <a:pPr lvl="1"/>
            <a:r>
              <a:rPr lang="fr-FR" sz="2000" dirty="0"/>
              <a:t>Une forêt en mauvais état produit peu de valeur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2CA26FD-EACE-D22E-48EA-B35990EBE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D18D044-6DE2-BD6A-D4F5-07EF68210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822D12B-D0D9-C6B8-7B05-A76855376D7F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CA687C7-6D02-BEA3-0282-5D29015E7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5365" y="1458305"/>
            <a:ext cx="2779773" cy="186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149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6786D-090B-653E-1A3D-009F4E335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88BF0A-B1FF-60D6-1D1B-305829D89966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50199BB-A69E-D096-D48C-254022A74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B2C2AA9-D121-1D20-8ABE-141EA431C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DF4E6F5-BB9A-0F83-2C33-F87B2778A98B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8EF235F-9AFE-3C4F-0731-8DCF483F82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870" y="218383"/>
            <a:ext cx="7111421" cy="576547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94AA3CB-BAC3-1065-44AB-E4A59220A7CA}"/>
              </a:ext>
            </a:extLst>
          </p:cNvPr>
          <p:cNvSpPr txBox="1"/>
          <p:nvPr/>
        </p:nvSpPr>
        <p:spPr>
          <a:xfrm>
            <a:off x="8160321" y="1397675"/>
            <a:ext cx="31207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Zone 10 : réservoir du </a:t>
            </a:r>
            <a:r>
              <a:rPr lang="fr-FR" dirty="0" err="1"/>
              <a:t>Pipmuacan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Zone 11 : </a:t>
            </a:r>
            <a:r>
              <a:rPr lang="fr-FR" dirty="0" err="1"/>
              <a:t>Val-d’or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Zone 12 : Charlevoix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Zone 13 : harde de caribous montagnards de la Gaspésie</a:t>
            </a:r>
          </a:p>
        </p:txBody>
      </p:sp>
    </p:spTree>
    <p:extLst>
      <p:ext uri="{BB962C8B-B14F-4D97-AF65-F5344CB8AC3E}">
        <p14:creationId xmlns:p14="http://schemas.microsoft.com/office/powerpoint/2010/main" val="2241993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F8AA2-DDC8-9EAC-1BED-8805ABB0B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F33F357-AE4C-69B3-4DFB-E2ABA19943D1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C62442-52AA-ED90-9BC9-DDFBDFEC0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6439"/>
          </a:xfrm>
        </p:spPr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… à la crise de l’industrie forestière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0DAD0ACE-3B49-EBC9-2AB7-F132C3A9F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537"/>
            <a:ext cx="10515600" cy="4007699"/>
          </a:xfrm>
        </p:spPr>
        <p:txBody>
          <a:bodyPr/>
          <a:lstStyle/>
          <a:p>
            <a:r>
              <a:rPr lang="fr-FR" sz="2400" dirty="0"/>
              <a:t>Déclin continu de l’emploi dans l’industrie forestière</a:t>
            </a:r>
          </a:p>
          <a:p>
            <a:r>
              <a:rPr lang="fr-FR" sz="2400" dirty="0"/>
              <a:t>Épée de Damoclès des tarifs compensatoires sur le bois et d’un nouveau conflit du </a:t>
            </a:r>
            <a:r>
              <a:rPr lang="fr-FR" sz="2400" dirty="0" err="1"/>
              <a:t>bois-d’œuvre</a:t>
            </a:r>
            <a:r>
              <a:rPr lang="fr-FR" sz="2400" dirty="0"/>
              <a:t> avec les États-Unis</a:t>
            </a:r>
          </a:p>
          <a:p>
            <a:r>
              <a:rPr lang="fr-FR" sz="2400" dirty="0"/>
              <a:t>Diminution massive de la quantité de papier consommé</a:t>
            </a:r>
          </a:p>
          <a:p>
            <a:r>
              <a:rPr lang="fr-FR" sz="2400" dirty="0"/>
              <a:t>Importante variation du volume de bois récolté</a:t>
            </a:r>
          </a:p>
          <a:p>
            <a:r>
              <a:rPr lang="fr-FR" sz="2400" dirty="0"/>
              <a:t>Perte en qualité du bois récolté et hausse des coûts de récolte</a:t>
            </a:r>
            <a:endParaRPr lang="fr-FR" sz="20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A504A6D-758F-6714-0D7F-CEC4766F5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179B02C-93B2-DB64-2A3A-7E9D41BB0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C36BC6D-3D31-1410-F91E-6C680DDC90CA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7912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49C3D-700D-4D5B-A488-3264BEA99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0E8940D-6D15-450B-806E-0C4B5F2A9FB7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3C28506-7323-2D0C-CC06-22BC2CBDB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6439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chemeClr val="accent1"/>
                </a:solidFill>
              </a:rPr>
              <a:t>Évolution des emplois de l’industrie forestière au Québec, par secteur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7BD1305-6DF0-84AD-6F66-45EB11A17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DF03E3E-78C8-C17B-B25C-77938DCA0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9B4EACF-FFF6-90A3-F484-04B1A962C51C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Espace réservé du contenu 2">
            <a:extLst>
              <a:ext uri="{FF2B5EF4-FFF2-40B4-BE49-F238E27FC236}">
                <a16:creationId xmlns:a16="http://schemas.microsoft.com/office/drawing/2014/main" id="{375181A8-7A15-26AA-5EC3-64D68DD250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5112794"/>
              </p:ext>
            </p:extLst>
          </p:nvPr>
        </p:nvGraphicFramePr>
        <p:xfrm>
          <a:off x="838200" y="1589088"/>
          <a:ext cx="10515600" cy="4008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45291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7BE8B-06AC-F822-B7A8-3898E3305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E31A9DF-E179-2B0D-B026-67C6AACEE656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5CD9C5-C60A-B686-87C5-B90E3B3D1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6439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chemeClr val="accent1"/>
                </a:solidFill>
              </a:rPr>
              <a:t>Volume de bois récolté (en ‘000 m3), Québec, par essence, 2016-2023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5F4BAA6-D59C-0FC8-3C4C-E92657097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998B5ED-B9AD-A870-1335-A2CD44356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0001E9D-0EE5-BFD0-5B80-B255A00CECF8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C64DD7B5-5FEA-D54E-DC78-E774A56BD9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5332538"/>
              </p:ext>
            </p:extLst>
          </p:nvPr>
        </p:nvGraphicFramePr>
        <p:xfrm>
          <a:off x="838200" y="1642148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56241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97F79-F14E-56E9-2654-9362FF6E3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870E19-9504-9661-20AF-3CA1B7AA8CC6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BEC716-A422-C05D-ACE5-811EF850E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6439"/>
          </a:xfrm>
        </p:spPr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Hausse du prix de récolte du bois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77A0E1F-C72D-5C96-98A7-A33E17175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028EF9-B061-5EEB-47DB-33B9E3C9B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52C189B-0273-0286-E67A-7269949F47BA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D8DFFF07-6B47-2C33-916D-953FE86AFE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3806893"/>
              </p:ext>
            </p:extLst>
          </p:nvPr>
        </p:nvGraphicFramePr>
        <p:xfrm>
          <a:off x="838200" y="1632519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97967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7CB55-F668-C308-E581-B50E82055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DF3FC65-8C82-42AB-6C83-25DBA8F344AB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85BD1D6-A18A-497B-7764-E1B258BC1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6439"/>
          </a:xfrm>
        </p:spPr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… à la crise de l’industrie forestière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A7E0B849-1633-3485-E8D6-DA6AF3CEC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537"/>
            <a:ext cx="10515600" cy="4007699"/>
          </a:xfrm>
        </p:spPr>
        <p:txBody>
          <a:bodyPr>
            <a:normAutofit lnSpcReduction="10000"/>
          </a:bodyPr>
          <a:lstStyle/>
          <a:p>
            <a:r>
              <a:rPr lang="fr-FR" sz="2400" dirty="0"/>
              <a:t>La crise du caribou est le symptôme d’un problème plus grand.</a:t>
            </a:r>
          </a:p>
          <a:p>
            <a:r>
              <a:rPr lang="fr-FR" sz="2400" dirty="0"/>
              <a:t>Le modèle d’affaire de la forêt québécois n’est plus viable.</a:t>
            </a:r>
          </a:p>
          <a:p>
            <a:pPr lvl="1"/>
            <a:r>
              <a:rPr lang="fr-FR" sz="2000" dirty="0"/>
              <a:t>L’extinction du caribou serait le signe que des problèmes écologiques encore plus grands sont à venir.</a:t>
            </a:r>
          </a:p>
          <a:p>
            <a:pPr lvl="1"/>
            <a:r>
              <a:rPr lang="fr-FR" sz="2000" dirty="0"/>
              <a:t>Les pratiques industrielles forestières qui tuent le caribou sont aussi en train de tuer la forêt qui pourvoie des ressources.</a:t>
            </a:r>
          </a:p>
          <a:p>
            <a:pPr lvl="1"/>
            <a:endParaRPr lang="fr-FR" sz="2000" dirty="0"/>
          </a:p>
          <a:p>
            <a:r>
              <a:rPr lang="fr-FR" sz="2400" dirty="0"/>
              <a:t>Qu’est-ce qui est en jeu ?</a:t>
            </a:r>
          </a:p>
          <a:p>
            <a:pPr lvl="1"/>
            <a:r>
              <a:rPr lang="fr-FR" sz="2000" dirty="0"/>
              <a:t>Des emplois avec de bonnes conditions de travail</a:t>
            </a:r>
          </a:p>
          <a:p>
            <a:pPr lvl="1"/>
            <a:r>
              <a:rPr lang="fr-FR" sz="2000" dirty="0"/>
              <a:t>Des emplois qui font vivre des régions et des communautés</a:t>
            </a:r>
          </a:p>
          <a:p>
            <a:pPr lvl="1"/>
            <a:r>
              <a:rPr lang="fr-FR" sz="2000" dirty="0"/>
              <a:t>Des personnes qui tirent une fierté de leur emploi et qui contribue à faire vivre le Québec et ses régions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94ED990-071C-D8DA-AAFC-6BCA0CF91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2B7320D-C342-F337-2FD5-070731C6E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F7D852D-214C-152F-C480-BDF9B1DDAF33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539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6276C-8752-290B-9B94-6D1553113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38FFDD1F-8B83-ECFC-42A6-4BDD8CEE3D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8417" cy="68672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2BE44D-7BFE-5C85-61A4-4C663B7171FB}"/>
              </a:ext>
            </a:extLst>
          </p:cNvPr>
          <p:cNvSpPr/>
          <p:nvPr/>
        </p:nvSpPr>
        <p:spPr>
          <a:xfrm>
            <a:off x="0" y="0"/>
            <a:ext cx="12208417" cy="6867235"/>
          </a:xfrm>
          <a:prstGeom prst="rect">
            <a:avLst/>
          </a:prstGeom>
          <a:solidFill>
            <a:schemeClr val="accent2">
              <a:alpha val="6521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93C3100-733A-E3F7-AC8D-FB6D2D54CE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/>
          <a:p>
            <a:r>
              <a:rPr lang="fr-FR" b="1" dirty="0">
                <a:solidFill>
                  <a:schemeClr val="bg1"/>
                </a:solidFill>
              </a:rPr>
              <a:t>Que se passe-t-il 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5DC9BA8-43C0-46C5-93B4-F1E2AD7EB0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9054" y="5676011"/>
            <a:ext cx="1270198" cy="11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90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D9D13-D520-3752-953F-6987BC77D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985F6C9-A27E-B444-1D02-E08F7E73594F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0A19409-931D-3A4C-EAA5-67A331360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6439"/>
          </a:xfrm>
        </p:spPr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Du côté du Québec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CABBF424-AA75-0551-FB10-E6FEDB32D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537"/>
            <a:ext cx="10515600" cy="4007699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Commission indépendante sur le caribou forestier (2021-2022)</a:t>
            </a:r>
          </a:p>
          <a:p>
            <a:pPr lvl="1"/>
            <a:r>
              <a:rPr lang="fr-FR" dirty="0"/>
              <a:t>D’un point de vue écologie, le rapport final proposait une voie très intéressante !</a:t>
            </a:r>
          </a:p>
          <a:p>
            <a:pPr lvl="1"/>
            <a:endParaRPr lang="fr-FR" sz="2600" dirty="0"/>
          </a:p>
          <a:p>
            <a:r>
              <a:rPr lang="fr-FR" dirty="0"/>
              <a:t>Tables de consultation sur l’aménagement forestier (2024)</a:t>
            </a:r>
          </a:p>
          <a:p>
            <a:r>
              <a:rPr lang="fr-FR" dirty="0"/>
              <a:t>Investissements dans la protection du caribou (60M$ en 2024)</a:t>
            </a:r>
          </a:p>
          <a:p>
            <a:r>
              <a:rPr lang="fr-FR" dirty="0"/>
              <a:t>Stratégies régionales très tentatives pour les hardes de Charlevoix et de Gaspésie</a:t>
            </a:r>
          </a:p>
          <a:p>
            <a:r>
              <a:rPr lang="fr-FR" dirty="0"/>
              <a:t>Aucune annonce ou plan pour les hardes de Val d’Or et du </a:t>
            </a:r>
            <a:r>
              <a:rPr lang="fr-FR" dirty="0" err="1"/>
              <a:t>Pipmuacan</a:t>
            </a:r>
            <a:endParaRPr lang="fr-FR" dirty="0"/>
          </a:p>
          <a:p>
            <a:r>
              <a:rPr lang="fr-FR" dirty="0"/>
              <a:t>Aucune stratégie globale ni mesure de soutien aux communautés affectées</a:t>
            </a:r>
          </a:p>
          <a:p>
            <a:r>
              <a:rPr lang="fr-FR" dirty="0"/>
              <a:t>Beaucoup de bruits pour rien…</a:t>
            </a:r>
          </a:p>
          <a:p>
            <a:endParaRPr lang="fr-FR" sz="20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A68CC72-C9BB-4294-2BF3-4946190EE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920B4AF-35E6-7E67-48E0-AE4F52759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D1C416F-600F-4399-2F5F-DE388A0B4989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2108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781C4-54B9-88E8-C130-34CE98CF5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E5A6B60-9D03-1E35-D0FF-8CBB7C13665F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DFEE58F-13A5-B796-E721-4EEBC898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6439"/>
          </a:xfrm>
        </p:spPr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Du côté du Canada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5298DFA2-2A06-72EA-2D1E-125D5DF0A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537"/>
            <a:ext cx="10515600" cy="4007699"/>
          </a:xfrm>
        </p:spPr>
        <p:txBody>
          <a:bodyPr/>
          <a:lstStyle/>
          <a:p>
            <a:r>
              <a:rPr lang="fr-FR" sz="2400" dirty="0"/>
              <a:t>Annonce en juin d’un décret interdisant les activités industrielles menaçant le caribou forestier dans de larges zones du </a:t>
            </a:r>
            <a:r>
              <a:rPr lang="fr-FR" sz="2400" dirty="0" err="1"/>
              <a:t>Pipmuacan</a:t>
            </a:r>
            <a:r>
              <a:rPr lang="fr-FR" sz="2400" dirty="0"/>
              <a:t>, Val-d’Or et Charlevoix.</a:t>
            </a:r>
          </a:p>
          <a:p>
            <a:pPr lvl="1"/>
            <a:r>
              <a:rPr lang="fr-FR" sz="2000" dirty="0"/>
              <a:t>Quelques exceptions bizarres et franchement inéquitables.</a:t>
            </a:r>
          </a:p>
          <a:p>
            <a:pPr lvl="1"/>
            <a:endParaRPr lang="fr-FR" sz="2000" dirty="0"/>
          </a:p>
          <a:p>
            <a:r>
              <a:rPr lang="fr-FR" sz="2400" dirty="0"/>
              <a:t>Dans l’attente si ce décret sera édicté ou non, à partir de la deuxième moitié de 2025.</a:t>
            </a:r>
          </a:p>
          <a:p>
            <a:r>
              <a:rPr lang="fr-FR" sz="2400" dirty="0"/>
              <a:t>Ouverture très timide à soutenir les communautés affectées.</a:t>
            </a:r>
          </a:p>
          <a:p>
            <a:r>
              <a:rPr lang="fr-FR" sz="2400" dirty="0"/>
              <a:t>Approche « bulldozer » qui ne règle pas les problèmes à la source…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A8F514C-4BEB-3E9C-B42A-EC271B33E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A336897-1604-1298-96BD-9A4E1B307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CA91A51-40EC-5CC8-86E0-2C5A91F746FA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3210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AD65E-7DEE-43A9-E9A4-421636A6C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A5EB424-877C-4F82-950C-B9A0AD48E75F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EE1FA75-871E-78D1-5B1F-797E0C409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6439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chemeClr val="accent1"/>
                </a:solidFill>
              </a:rPr>
              <a:t>Mobilisation sociale et environnementale importante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7CB32E40-ADD9-0EFD-F1A4-727F31B20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537"/>
            <a:ext cx="10515600" cy="4007699"/>
          </a:xfrm>
        </p:spPr>
        <p:txBody>
          <a:bodyPr/>
          <a:lstStyle/>
          <a:p>
            <a:r>
              <a:rPr lang="fr-FR" sz="2400" dirty="0"/>
              <a:t>Mobilisation de groupes citoyens, environnementaux et autochtones pour protéger adéquatement le caribou forestier.</a:t>
            </a:r>
          </a:p>
          <a:p>
            <a:r>
              <a:rPr lang="fr-FR" sz="2400" dirty="0"/>
              <a:t>Ne pas oublier les mobilisations et efforts syndicaux !</a:t>
            </a:r>
          </a:p>
          <a:p>
            <a:r>
              <a:rPr lang="fr-FR" sz="2400" dirty="0"/>
              <a:t>Mais aussi de la mobilisation de communautés menacées par le décret du gouvernement fédéral.</a:t>
            </a:r>
          </a:p>
          <a:p>
            <a:r>
              <a:rPr lang="fr-FR" sz="2400" dirty="0"/>
              <a:t>Situation très tendue et polarisée.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CEAFF5E-45F3-1D2C-7B19-0FCEC8A9A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99A4975-93D1-EC3C-601C-DC4F25D8F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9E28CB2-90AD-7CF3-7CDC-536E0C80139D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102021E-F7BB-4CBC-0B52-F594B42DDF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2838" y="3265563"/>
            <a:ext cx="3017961" cy="252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492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203EF-8CDC-5FA8-EEB3-EACE377F0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4FA06F52-0D92-4813-FB61-66DE2D1346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8417" cy="68672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8091DB2-7282-11FF-8510-7AF73074EFDE}"/>
              </a:ext>
            </a:extLst>
          </p:cNvPr>
          <p:cNvSpPr/>
          <p:nvPr/>
        </p:nvSpPr>
        <p:spPr>
          <a:xfrm>
            <a:off x="0" y="0"/>
            <a:ext cx="12208417" cy="6867235"/>
          </a:xfrm>
          <a:prstGeom prst="rect">
            <a:avLst/>
          </a:prstGeom>
          <a:solidFill>
            <a:schemeClr val="accent2">
              <a:alpha val="6521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D6AAF17-CB87-74C8-9D65-BB88142F9A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/>
          <a:p>
            <a:r>
              <a:rPr lang="fr-FR" b="1" dirty="0">
                <a:solidFill>
                  <a:schemeClr val="bg1"/>
                </a:solidFill>
              </a:rPr>
              <a:t>Que propose la CSD 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F5266E8-BC8F-04A9-9CA5-715F66E57E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9054" y="5676011"/>
            <a:ext cx="1270198" cy="11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109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4A2AA-6640-FB7F-2C16-E3CB899FA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7184DCE-6C66-04E2-9D31-D3063CFD39FC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5293C63-AFDD-8AC2-81C3-0406C6491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6439"/>
          </a:xfrm>
        </p:spPr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Positions de base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8C056D2-16C1-3CAE-8A05-3F3C496AF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537"/>
            <a:ext cx="10515600" cy="4007699"/>
          </a:xfrm>
        </p:spPr>
        <p:txBody>
          <a:bodyPr>
            <a:normAutofit/>
          </a:bodyPr>
          <a:lstStyle/>
          <a:p>
            <a:r>
              <a:rPr lang="fr-FR" sz="2400" dirty="0"/>
              <a:t>Protéger les emplois de l’industrie forestière et s’assurer de les maintenir dans le temps.</a:t>
            </a:r>
          </a:p>
          <a:p>
            <a:r>
              <a:rPr lang="fr-FR" sz="2400" dirty="0"/>
              <a:t>Soutenir les personnes qui pourraient perdre leur emploi.</a:t>
            </a:r>
          </a:p>
          <a:p>
            <a:r>
              <a:rPr lang="fr-FR" sz="2400" dirty="0"/>
              <a:t>Maintenir les bonnes conditions de travail des travailleurs de l’industrie forestière.</a:t>
            </a:r>
          </a:p>
          <a:p>
            <a:r>
              <a:rPr lang="fr-FR" sz="2400" dirty="0"/>
              <a:t>Trouver l’équilibre entre la protection du caribou et celle de l’industrie forestière.</a:t>
            </a:r>
          </a:p>
          <a:p>
            <a:r>
              <a:rPr lang="fr-FR" sz="2400" u="sng" dirty="0"/>
              <a:t>Moderniser l’industrie forestière </a:t>
            </a:r>
            <a:r>
              <a:rPr lang="fr-FR" sz="2400" dirty="0"/>
              <a:t>et améliorer l’aménagement de la forêt.</a:t>
            </a:r>
          </a:p>
          <a:p>
            <a:endParaRPr lang="fr-FR" sz="20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9D54161-DA56-21DF-7C99-CCF6F4D7F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7FCFBA4-7671-A9E5-0561-A0763ECBB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6E5395F-938B-F3E2-F3D2-223659401BAB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324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BE991-2F92-225F-2990-21AFC41BA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F55686A-F583-6625-AF51-765DCB05E884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7C5A199-7B49-4FF0-9E68-EB8DD6397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6439"/>
          </a:xfrm>
        </p:spPr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Moderniser l’industrie forestière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513E4365-7531-68B8-E69C-C96211F34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537"/>
            <a:ext cx="10515600" cy="4007699"/>
          </a:xfrm>
        </p:spPr>
        <p:txBody>
          <a:bodyPr>
            <a:normAutofit/>
          </a:bodyPr>
          <a:lstStyle/>
          <a:p>
            <a:r>
              <a:rPr lang="fr-FR" sz="2400" dirty="0"/>
              <a:t>Développer des produits du bois venant d’essences plus variées.</a:t>
            </a:r>
          </a:p>
          <a:p>
            <a:pPr lvl="1"/>
            <a:r>
              <a:rPr lang="fr-FR" sz="2000" dirty="0"/>
              <a:t>Sources de nouvelles richesses.</a:t>
            </a:r>
          </a:p>
          <a:p>
            <a:pPr lvl="1"/>
            <a:r>
              <a:rPr lang="fr-FR" sz="2000" dirty="0"/>
              <a:t>Exploiter la biomasse et les résidus forestiers.</a:t>
            </a:r>
          </a:p>
          <a:p>
            <a:pPr lvl="1"/>
            <a:r>
              <a:rPr lang="fr-FR" sz="2000" dirty="0"/>
              <a:t>Diminuer la pression sur les massifs de résineux où vivent les caribous.</a:t>
            </a:r>
          </a:p>
          <a:p>
            <a:pPr lvl="1"/>
            <a:endParaRPr lang="fr-FR" sz="2000" dirty="0"/>
          </a:p>
          <a:p>
            <a:r>
              <a:rPr lang="fr-FR" sz="2400" dirty="0"/>
              <a:t>Développer des produits à haute valeur ajoutée et dans des circuits courts.</a:t>
            </a:r>
          </a:p>
          <a:p>
            <a:pPr lvl="1"/>
            <a:r>
              <a:rPr lang="fr-FR" sz="2000" dirty="0"/>
              <a:t>Moins dépendre du marché américain pour exporter du bois d’œuvre.</a:t>
            </a:r>
          </a:p>
          <a:p>
            <a:pPr lvl="1"/>
            <a:r>
              <a:rPr lang="fr-FR" sz="2000" dirty="0"/>
              <a:t>De nouveaux emplois avec de bonnes conditions.</a:t>
            </a:r>
          </a:p>
          <a:p>
            <a:pPr lvl="1"/>
            <a:r>
              <a:rPr lang="fr-FR" sz="2000" dirty="0"/>
              <a:t>Production moins polluante ou dommageable pour l’environnement.</a:t>
            </a:r>
          </a:p>
          <a:p>
            <a:endParaRPr lang="fr-FR" sz="2400" dirty="0"/>
          </a:p>
          <a:p>
            <a:pPr lvl="1"/>
            <a:endParaRPr lang="fr-FR" sz="2000" dirty="0"/>
          </a:p>
          <a:p>
            <a:endParaRPr lang="fr-FR" sz="20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6130236-DFB6-ACF8-3710-4CC4BBDCE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D4FA842-54B3-2588-A3BE-5102537A4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ED8B277-27A0-AE8B-A68C-FD087DC0FD30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4921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F17A0-300C-9105-3FB7-B3EBEBA29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BAB13C1-CD2E-D8EF-4017-499AB9C88EED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CF4DC1D-83B4-B888-5D15-5B2745CBD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6439"/>
          </a:xfrm>
        </p:spPr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Moderniser l’industrie forestière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98C090BE-7E71-88E2-64C7-CE157E648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537"/>
            <a:ext cx="10515600" cy="4007699"/>
          </a:xfrm>
        </p:spPr>
        <p:txBody>
          <a:bodyPr>
            <a:normAutofit/>
          </a:bodyPr>
          <a:lstStyle/>
          <a:p>
            <a:r>
              <a:rPr lang="fr-FR" sz="2400" dirty="0"/>
              <a:t>Meilleure intégration des produits du bois dans l’économie québécoise et canadienne.</a:t>
            </a:r>
          </a:p>
          <a:p>
            <a:pPr lvl="1"/>
            <a:r>
              <a:rPr lang="fr-FR" sz="2000" dirty="0"/>
              <a:t>Plus de bois dans la construction.</a:t>
            </a:r>
          </a:p>
          <a:p>
            <a:pPr lvl="1"/>
            <a:r>
              <a:rPr lang="fr-FR" sz="2000" dirty="0"/>
              <a:t>Production de produits qui aideront à la décarbonation de l’économie.</a:t>
            </a:r>
          </a:p>
          <a:p>
            <a:pPr lvl="1"/>
            <a:endParaRPr lang="fr-FR" sz="2000" dirty="0"/>
          </a:p>
          <a:p>
            <a:r>
              <a:rPr lang="fr-FR" sz="2400" dirty="0"/>
              <a:t>Revoir l’aménagement forestier pour soutenir un modèle d’affaire d’avenir.</a:t>
            </a:r>
          </a:p>
          <a:p>
            <a:pPr lvl="1"/>
            <a:r>
              <a:rPr lang="fr-FR" sz="2000" dirty="0"/>
              <a:t>Exploiter davantage d’essences.</a:t>
            </a:r>
          </a:p>
          <a:p>
            <a:pPr lvl="1"/>
            <a:r>
              <a:rPr lang="fr-FR" sz="2000" dirty="0"/>
              <a:t>Meilleure collaboration entre les partenaires pour mieux protéger et aménager la forêt.</a:t>
            </a:r>
          </a:p>
          <a:p>
            <a:pPr lvl="1"/>
            <a:r>
              <a:rPr lang="fr-FR" sz="2000" dirty="0"/>
              <a:t>Créer des zones de précaution pour garantir l’accès au bois en cas de catastrophe naturelle.</a:t>
            </a:r>
            <a:endParaRPr lang="fr-FR" sz="1600" dirty="0"/>
          </a:p>
          <a:p>
            <a:endParaRPr lang="fr-FR" sz="2400" dirty="0"/>
          </a:p>
          <a:p>
            <a:pPr lvl="1"/>
            <a:endParaRPr lang="fr-FR" sz="2000" dirty="0"/>
          </a:p>
          <a:p>
            <a:endParaRPr lang="fr-FR" sz="20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A3B3414-B124-5B5C-8E7F-E31B45C43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31AF593-A706-9983-6CBB-A9F00378C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D3A16EA-1AE4-5741-E8C7-63CA18998ABB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3045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6A7C2-AE47-E2FD-737F-3257ABA49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21660E51-9489-F93A-2DAD-1EA83F4A8B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8417" cy="68672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BFBD6A-1A77-BF3B-DF65-2EDC643C43EF}"/>
              </a:ext>
            </a:extLst>
          </p:cNvPr>
          <p:cNvSpPr/>
          <p:nvPr/>
        </p:nvSpPr>
        <p:spPr>
          <a:xfrm>
            <a:off x="0" y="0"/>
            <a:ext cx="12208417" cy="6867235"/>
          </a:xfrm>
          <a:prstGeom prst="rect">
            <a:avLst/>
          </a:prstGeom>
          <a:solidFill>
            <a:schemeClr val="accent2">
              <a:alpha val="6521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97C82ED-6EE2-91A8-7C15-E9DDBE9C7B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/>
          <a:p>
            <a:r>
              <a:rPr lang="fr-FR" b="1" dirty="0">
                <a:solidFill>
                  <a:schemeClr val="bg1"/>
                </a:solidFill>
              </a:rPr>
              <a:t>En conclusion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52CDC3A-ABF0-77E0-C109-55C039D5CC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9054" y="5676011"/>
            <a:ext cx="1270198" cy="11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9473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2CB8F-B4A4-5ECB-6595-BB282355B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C2C7121-42C3-5427-95F0-209DC44C00FA}"/>
              </a:ext>
            </a:extLst>
          </p:cNvPr>
          <p:cNvSpPr/>
          <p:nvPr/>
        </p:nvSpPr>
        <p:spPr>
          <a:xfrm>
            <a:off x="0" y="5993790"/>
            <a:ext cx="12208416" cy="8642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5381ED-6CEB-E8F5-2102-F211D77E3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6439"/>
          </a:xfrm>
        </p:spPr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Trouver l’équilibre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8DB42C4C-BEE3-761C-5FCE-C932C25B1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537"/>
            <a:ext cx="10515600" cy="4007699"/>
          </a:xfrm>
        </p:spPr>
        <p:txBody>
          <a:bodyPr>
            <a:normAutofit lnSpcReduction="10000"/>
          </a:bodyPr>
          <a:lstStyle/>
          <a:p>
            <a:r>
              <a:rPr lang="fr-FR" sz="2400" dirty="0"/>
              <a:t>Si on ne fait rien :</a:t>
            </a:r>
          </a:p>
          <a:p>
            <a:pPr lvl="1"/>
            <a:r>
              <a:rPr lang="fr-FR" sz="2000" dirty="0"/>
              <a:t>Le caribou disparait demain, et le travailleur forestier peu après.</a:t>
            </a:r>
          </a:p>
          <a:p>
            <a:pPr lvl="1"/>
            <a:endParaRPr lang="fr-FR" sz="2000" dirty="0"/>
          </a:p>
          <a:p>
            <a:r>
              <a:rPr lang="fr-FR" sz="2400" dirty="0"/>
              <a:t>On peut sauver ET le caribou (avec des mesures importantes !) ET le travailleur forestier :</a:t>
            </a:r>
          </a:p>
          <a:p>
            <a:pPr lvl="1"/>
            <a:r>
              <a:rPr lang="fr-FR" sz="2000" dirty="0"/>
              <a:t>Moderniser l’industrie</a:t>
            </a:r>
          </a:p>
          <a:p>
            <a:pPr lvl="1"/>
            <a:r>
              <a:rPr lang="fr-FR" sz="2000" dirty="0"/>
              <a:t>Soutenir les travailleurs</a:t>
            </a:r>
          </a:p>
          <a:p>
            <a:pPr lvl="1"/>
            <a:r>
              <a:rPr lang="fr-FR" sz="2000" dirty="0"/>
              <a:t>Meilleur aménagement de la forêt</a:t>
            </a:r>
          </a:p>
          <a:p>
            <a:pPr lvl="1"/>
            <a:r>
              <a:rPr lang="fr-FR" sz="2000" dirty="0"/>
              <a:t>Impliquer tous les acteurs dans un dialogue social fonctionnel</a:t>
            </a:r>
          </a:p>
          <a:p>
            <a:pPr lvl="1"/>
            <a:endParaRPr lang="fr-FR" sz="2000" dirty="0"/>
          </a:p>
          <a:p>
            <a:r>
              <a:rPr lang="fr-FR" sz="2400" dirty="0"/>
              <a:t>Ce n’est qu’avec ça que nous pourrons accepter des mesures de protection du caribou, comme celles du décret fédéral.</a:t>
            </a:r>
          </a:p>
          <a:p>
            <a:endParaRPr lang="fr-FR" sz="2400" dirty="0"/>
          </a:p>
          <a:p>
            <a:pPr lvl="1"/>
            <a:endParaRPr lang="fr-FR" sz="2000" dirty="0"/>
          </a:p>
          <a:p>
            <a:endParaRPr lang="fr-FR" sz="20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FC58EBF-6912-177E-064F-88988B606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6202240"/>
            <a:ext cx="2098964" cy="437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6D01C94-BCD4-DD7E-B613-E2D156397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026" y="5994399"/>
            <a:ext cx="928225" cy="8642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FB0A1D8-9DC2-BF55-27F0-392B2335523A}"/>
              </a:ext>
            </a:extLst>
          </p:cNvPr>
          <p:cNvSpPr/>
          <p:nvPr/>
        </p:nvSpPr>
        <p:spPr>
          <a:xfrm>
            <a:off x="0" y="-19083"/>
            <a:ext cx="12208416" cy="2374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6104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1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00AB68"/>
      </a:accent1>
      <a:accent2>
        <a:srgbClr val="004163"/>
      </a:accent2>
      <a:accent3>
        <a:srgbClr val="FF5932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8e3871-b7fc-4612-a493-d89e73f1d01b" xsi:nil="true"/>
    <lcf76f155ced4ddcb4097134ff3c332f xmlns="55963318-0eda-4353-87dd-3424cb46972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D7A3DA25877F41A4D90A34F6D58A18" ma:contentTypeVersion="13" ma:contentTypeDescription="Create a new document." ma:contentTypeScope="" ma:versionID="8ee8804c37bf5fbb1ad03e93854391bb">
  <xsd:schema xmlns:xsd="http://www.w3.org/2001/XMLSchema" xmlns:xs="http://www.w3.org/2001/XMLSchema" xmlns:p="http://schemas.microsoft.com/office/2006/metadata/properties" xmlns:ns2="55963318-0eda-4353-87dd-3424cb46972b" xmlns:ns3="1b8e3871-b7fc-4612-a493-d89e73f1d01b" targetNamespace="http://schemas.microsoft.com/office/2006/metadata/properties" ma:root="true" ma:fieldsID="3e96c4f41ad4ad5031a85c011b36f6c3" ns2:_="" ns3:_="">
    <xsd:import namespace="55963318-0eda-4353-87dd-3424cb46972b"/>
    <xsd:import namespace="1b8e3871-b7fc-4612-a493-d89e73f1d0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963318-0eda-4353-87dd-3424cb4697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5a24e924-e92b-4332-bdee-6851bb458e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8e3871-b7fc-4612-a493-d89e73f1d01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ba88d576-4bf8-47d0-bf17-ca698815177c}" ma:internalName="TaxCatchAll" ma:showField="CatchAllData" ma:web="1b8e3871-b7fc-4612-a493-d89e73f1d0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0ACFE5-8099-4490-99D6-15553A78298A}">
  <ds:schemaRefs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  <ds:schemaRef ds:uri="1b8e3871-b7fc-4612-a493-d89e73f1d01b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55963318-0eda-4353-87dd-3424cb46972b"/>
  </ds:schemaRefs>
</ds:datastoreItem>
</file>

<file path=customXml/itemProps2.xml><?xml version="1.0" encoding="utf-8"?>
<ds:datastoreItem xmlns:ds="http://schemas.openxmlformats.org/officeDocument/2006/customXml" ds:itemID="{1B881C3A-74C4-44F8-80F8-12487BF556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963318-0eda-4353-87dd-3424cb46972b"/>
    <ds:schemaRef ds:uri="1b8e3871-b7fc-4612-a493-d89e73f1d0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4632AD-1DE0-47B9-ACB4-6D9EDFEFEA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</TotalTime>
  <Words>986</Words>
  <Application>Microsoft Macintosh PowerPoint</Application>
  <PresentationFormat>Grand écran</PresentationFormat>
  <Paragraphs>109</Paragraphs>
  <Slides>21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4" baseType="lpstr">
      <vt:lpstr>Aptos</vt:lpstr>
      <vt:lpstr>Arial</vt:lpstr>
      <vt:lpstr>Thème Office</vt:lpstr>
      <vt:lpstr>Présentation PowerPoint</vt:lpstr>
      <vt:lpstr>Présentation PowerPoint</vt:lpstr>
      <vt:lpstr>« En tant qu’acteur syndical, nous jugeons qu’il est grand temps qu’on cesse d’oublier les travailleurs et les travailleuses de l’industrie forestière […] si ‘‘l’économie’’ a toujours été bien soutenue par l’action publique, ce sont surtout les industriels qui s’en sont relativement bien tirés. Les travailleurs-euses, eux et elles, ont dû encaisser le choc de pertes d’emplois, des hausses des tarifs du bois-d’œuvre, de fermetures et de consolidation d’entreprises, de cycles de mises à pied et de modifications importantes de leurs métiers. Leurs communautés s’en sont retrouvées fragilisées. »   - Mémoire de la CSD dans le cadre des Tables de consultation sur l’avenir de la forêt, 2024</vt:lpstr>
      <vt:lpstr>De quoi parle-t-on ?</vt:lpstr>
      <vt:lpstr>De la crise du caribou forestier…</vt:lpstr>
      <vt:lpstr>Présentation PowerPoint</vt:lpstr>
      <vt:lpstr>… à la crise de l’industrie forestière</vt:lpstr>
      <vt:lpstr>Évolution des emplois de l’industrie forestière au Québec, par secteur</vt:lpstr>
      <vt:lpstr>Volume de bois récolté (en ‘000 m3), Québec, par essence, 2016-2023</vt:lpstr>
      <vt:lpstr>Hausse du prix de récolte du bois</vt:lpstr>
      <vt:lpstr>… à la crise de l’industrie forestière</vt:lpstr>
      <vt:lpstr>Que se passe-t-il ?</vt:lpstr>
      <vt:lpstr>Du côté du Québec</vt:lpstr>
      <vt:lpstr>Du côté du Canada</vt:lpstr>
      <vt:lpstr>Mobilisation sociale et environnementale importante</vt:lpstr>
      <vt:lpstr>Que propose la CSD ?</vt:lpstr>
      <vt:lpstr>Positions de base</vt:lpstr>
      <vt:lpstr>Moderniser l’industrie forestière</vt:lpstr>
      <vt:lpstr>Moderniser l’industrie forestière</vt:lpstr>
      <vt:lpstr>En conclusion</vt:lpstr>
      <vt:lpstr>Trouver l’équilibre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Joannie Rosa</dc:creator>
  <cp:lastModifiedBy>Samuel Lesage</cp:lastModifiedBy>
  <cp:revision>43</cp:revision>
  <dcterms:created xsi:type="dcterms:W3CDTF">2024-11-01T18:02:04Z</dcterms:created>
  <dcterms:modified xsi:type="dcterms:W3CDTF">2024-11-12T03:38:35Z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0x01010064D7A3DA25877F41A4D90A34F6D58A18</vt:lpwstr>
  </property>
</Properties>
</file>